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Amatic SC"/>
      <p:regular r:id="rId20"/>
      <p:bold r:id="rId21"/>
    </p:embeddedFont>
    <p:embeddedFont>
      <p:font typeface="Open Sans Light"/>
      <p:regular r:id="rId22"/>
      <p:bold r:id="rId23"/>
      <p:italic r:id="rId24"/>
      <p:boldItalic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maticSC-regular.fntdata"/><Relationship Id="rId22" Type="http://schemas.openxmlformats.org/officeDocument/2006/relationships/font" Target="fonts/OpenSansLight-regular.fntdata"/><Relationship Id="rId21" Type="http://schemas.openxmlformats.org/officeDocument/2006/relationships/font" Target="fonts/AmaticSC-bold.fntdata"/><Relationship Id="rId24" Type="http://schemas.openxmlformats.org/officeDocument/2006/relationships/font" Target="fonts/OpenSansLight-italic.fntdata"/><Relationship Id="rId23" Type="http://schemas.openxmlformats.org/officeDocument/2006/relationships/font" Target="fonts/OpenSans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OpenSansLight-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10a32a62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10a32a62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10a32a62c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10a32a62c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900"/>
              </a:spcBef>
              <a:spcAft>
                <a:spcPts val="0"/>
              </a:spcAft>
              <a:buNone/>
            </a:pPr>
            <a:r>
              <a:rPr lang="en" sz="1200">
                <a:solidFill>
                  <a:srgbClr val="A64D79"/>
                </a:solidFill>
                <a:latin typeface="Open Sans Light"/>
                <a:ea typeface="Open Sans Light"/>
                <a:cs typeface="Open Sans Light"/>
                <a:sym typeface="Open Sans Light"/>
              </a:rPr>
              <a:t>Digital media along with other emerging media types have been an inseparable tool in our society. By improving the skills and capability in mastering this media, I can convey my ideas and content more effectively to the people I am interested in communicating with. I realise there are much more I need to perfect and improve, and it is my goal to continue with this practice even beyond the Capstone.  </a:t>
            </a:r>
            <a:endParaRPr sz="1200">
              <a:solidFill>
                <a:srgbClr val="A64D79"/>
              </a:solidFill>
              <a:latin typeface="Open Sans Light"/>
              <a:ea typeface="Open Sans Light"/>
              <a:cs typeface="Open Sans Light"/>
              <a:sym typeface="Open Sans Light"/>
            </a:endParaRPr>
          </a:p>
          <a:p>
            <a:pPr indent="0" lvl="0" marL="0" rtl="0" algn="just">
              <a:lnSpc>
                <a:spcPct val="115000"/>
              </a:lnSpc>
              <a:spcBef>
                <a:spcPts val="900"/>
              </a:spcBef>
              <a:spcAft>
                <a:spcPts val="0"/>
              </a:spcAft>
              <a:buNone/>
            </a:pPr>
            <a:r>
              <a:rPr lang="en" sz="1200">
                <a:solidFill>
                  <a:srgbClr val="A64D79"/>
                </a:solidFill>
                <a:latin typeface="Open Sans Light"/>
                <a:ea typeface="Open Sans Light"/>
                <a:cs typeface="Open Sans Light"/>
                <a:sym typeface="Open Sans Light"/>
              </a:rPr>
              <a:t>The final product of this capstone project is my  phase 1 delivery of my own personal portfolio. I am an Early Education and Care (EEC) certified teacher in both the States and Taiwan, and my aspiration has always been creating my own line of the early education system that helps parents who are willing to explore an education system that is different from the conventional one. </a:t>
            </a:r>
            <a:endParaRPr sz="1200">
              <a:solidFill>
                <a:srgbClr val="A64D79"/>
              </a:solidFill>
              <a:latin typeface="Open Sans Light"/>
              <a:ea typeface="Open Sans Light"/>
              <a:cs typeface="Open Sans Light"/>
              <a:sym typeface="Open Sans Light"/>
            </a:endParaRPr>
          </a:p>
          <a:p>
            <a:pPr indent="0" lvl="0" marL="0" rtl="0" algn="just">
              <a:lnSpc>
                <a:spcPct val="115000"/>
              </a:lnSpc>
              <a:spcBef>
                <a:spcPts val="900"/>
              </a:spcBef>
              <a:spcAft>
                <a:spcPts val="900"/>
              </a:spcAft>
              <a:buNone/>
            </a:pPr>
            <a:r>
              <a:rPr lang="en" sz="1200">
                <a:solidFill>
                  <a:srgbClr val="A64D79"/>
                </a:solidFill>
                <a:latin typeface="Open Sans Light"/>
                <a:ea typeface="Open Sans Light"/>
                <a:cs typeface="Open Sans Light"/>
                <a:sym typeface="Open Sans Light"/>
              </a:rPr>
              <a:t>By providing my own experience on the Taiwan 30-day postnatal care system, it does not only helps those seeking for information during Pandemic but also increases exposure to my professional background. I am able to test contents and collect leads among the target audience groups I aim for, and all the leads collected during the current project are going to be my beta group for my Concept Studio project, a family classroom designed for toddlers age from 1 to 3 years old. I wish to launch the Studio  in 2021.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11e844e6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11e844e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900"/>
              </a:spcBef>
              <a:spcAft>
                <a:spcPts val="0"/>
              </a:spcAft>
              <a:buNone/>
            </a:pPr>
            <a:r>
              <a:rPr lang="en" sz="1200">
                <a:solidFill>
                  <a:srgbClr val="A64D79"/>
                </a:solidFill>
                <a:latin typeface="Open Sans Light"/>
                <a:ea typeface="Open Sans Light"/>
                <a:cs typeface="Open Sans Light"/>
                <a:sym typeface="Open Sans Light"/>
              </a:rPr>
              <a:t>Digital media along with other emerging media types have been an inseparable tool in our society. By improving the skills and capability in mastering this media, I can convey my ideas and content more effectively to the people I am interested in communicating with. I realise there are much more I need to perfect and improve, and it is my goal to continue with this practice even beyond the Capstone.  </a:t>
            </a:r>
            <a:endParaRPr sz="1200">
              <a:solidFill>
                <a:srgbClr val="A64D79"/>
              </a:solidFill>
              <a:latin typeface="Open Sans Light"/>
              <a:ea typeface="Open Sans Light"/>
              <a:cs typeface="Open Sans Light"/>
              <a:sym typeface="Open Sans Light"/>
            </a:endParaRPr>
          </a:p>
          <a:p>
            <a:pPr indent="0" lvl="0" marL="0" rtl="0" algn="just">
              <a:lnSpc>
                <a:spcPct val="115000"/>
              </a:lnSpc>
              <a:spcBef>
                <a:spcPts val="900"/>
              </a:spcBef>
              <a:spcAft>
                <a:spcPts val="0"/>
              </a:spcAft>
              <a:buNone/>
            </a:pPr>
            <a:r>
              <a:rPr lang="en" sz="1200">
                <a:solidFill>
                  <a:srgbClr val="A64D79"/>
                </a:solidFill>
                <a:latin typeface="Open Sans Light"/>
                <a:ea typeface="Open Sans Light"/>
                <a:cs typeface="Open Sans Light"/>
                <a:sym typeface="Open Sans Light"/>
              </a:rPr>
              <a:t>The final product of this capstone project is my  phase 1 delivery of my own personal portfolio. I am an Early Education and Care (EEC) certified teacher in both the States and Taiwan, and my aspiration has always been creating my own line of the early education system that helps parents who are willing to explore an education system that is different from the conventional one. </a:t>
            </a:r>
            <a:endParaRPr sz="1200">
              <a:solidFill>
                <a:srgbClr val="A64D79"/>
              </a:solidFill>
              <a:latin typeface="Open Sans Light"/>
              <a:ea typeface="Open Sans Light"/>
              <a:cs typeface="Open Sans Light"/>
              <a:sym typeface="Open Sans Light"/>
            </a:endParaRPr>
          </a:p>
          <a:p>
            <a:pPr indent="0" lvl="0" marL="0" rtl="0" algn="just">
              <a:lnSpc>
                <a:spcPct val="115000"/>
              </a:lnSpc>
              <a:spcBef>
                <a:spcPts val="900"/>
              </a:spcBef>
              <a:spcAft>
                <a:spcPts val="900"/>
              </a:spcAft>
              <a:buNone/>
            </a:pPr>
            <a:r>
              <a:rPr lang="en" sz="1200">
                <a:solidFill>
                  <a:srgbClr val="A64D79"/>
                </a:solidFill>
                <a:latin typeface="Open Sans Light"/>
                <a:ea typeface="Open Sans Light"/>
                <a:cs typeface="Open Sans Light"/>
                <a:sym typeface="Open Sans Light"/>
              </a:rPr>
              <a:t>By providing my own experience on the Taiwan 30-day postnatal care system, it does not only helps those seeking for information during Pandemic but also increases exposure to my professional background. I am able to test contents and collect leads among the target audience groups I aim for, and all the leads collected during the current project are going to be my beta group for my Concept Studio project, a family classroom designed for toddlers age from 1 to 3 years old. I wish to launch the Studio  in 2021.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10a32a62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10a32a62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sz="1200">
                <a:solidFill>
                  <a:srgbClr val="2D3B45"/>
                </a:solidFill>
                <a:highlight>
                  <a:srgbClr val="FFFFFF"/>
                </a:highlight>
                <a:latin typeface="Times New Roman"/>
                <a:ea typeface="Times New Roman"/>
                <a:cs typeface="Times New Roman"/>
                <a:sym typeface="Times New Roman"/>
              </a:rPr>
              <a:t>After the potential parents-to-be discover my website either via social media or search engine, they will land on the one-page website. </a:t>
            </a:r>
            <a:endParaRPr b="1"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rPr b="1" lang="en" sz="1200">
                <a:solidFill>
                  <a:srgbClr val="2D3B45"/>
                </a:solidFill>
                <a:highlight>
                  <a:srgbClr val="FFFFFF"/>
                </a:highlight>
                <a:latin typeface="Times New Roman"/>
                <a:ea typeface="Times New Roman"/>
                <a:cs typeface="Times New Roman"/>
                <a:sym typeface="Times New Roman"/>
              </a:rPr>
              <a:t>Entering the Site</a:t>
            </a:r>
            <a:r>
              <a:rPr lang="en" sz="1200">
                <a:solidFill>
                  <a:srgbClr val="2D3B45"/>
                </a:solidFill>
                <a:highlight>
                  <a:srgbClr val="FFFFFF"/>
                </a:highlight>
                <a:latin typeface="Times New Roman"/>
                <a:ea typeface="Times New Roman"/>
                <a:cs typeface="Times New Roman"/>
                <a:sym typeface="Times New Roman"/>
              </a:rPr>
              <a:t> - The user will be welcomed by a short opening animation with the logo. </a:t>
            </a:r>
            <a:endParaRPr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rPr b="1" lang="en" sz="1200">
                <a:solidFill>
                  <a:srgbClr val="2D3B45"/>
                </a:solidFill>
                <a:highlight>
                  <a:srgbClr val="FFFFFF"/>
                </a:highlight>
                <a:latin typeface="Times New Roman"/>
                <a:ea typeface="Times New Roman"/>
                <a:cs typeface="Times New Roman"/>
                <a:sym typeface="Times New Roman"/>
              </a:rPr>
              <a:t>Step 1 - </a:t>
            </a:r>
            <a:r>
              <a:rPr lang="en" sz="1200">
                <a:solidFill>
                  <a:srgbClr val="2D3B45"/>
                </a:solidFill>
                <a:highlight>
                  <a:srgbClr val="FFFFFF"/>
                </a:highlight>
                <a:latin typeface="Times New Roman"/>
                <a:ea typeface="Times New Roman"/>
                <a:cs typeface="Times New Roman"/>
                <a:sym typeface="Times New Roman"/>
              </a:rPr>
              <a:t>After scrolling down to the first section, the first content they see is the brief comparison between traditional postnatal care and new postnatal care provided by the care center. This can refresh their knowledge in postnatal care, and also highlight why it is important to use the postnatal service provided by the care center. </a:t>
            </a:r>
            <a:endParaRPr b="1"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rPr b="1" lang="en" sz="1200">
                <a:solidFill>
                  <a:srgbClr val="2D3B45"/>
                </a:solidFill>
                <a:highlight>
                  <a:srgbClr val="FFFFFF"/>
                </a:highlight>
                <a:latin typeface="Times New Roman"/>
                <a:ea typeface="Times New Roman"/>
                <a:cs typeface="Times New Roman"/>
                <a:sym typeface="Times New Roman"/>
              </a:rPr>
              <a:t>Step 2 - </a:t>
            </a:r>
            <a:r>
              <a:rPr lang="en" sz="1200">
                <a:solidFill>
                  <a:srgbClr val="2D3B45"/>
                </a:solidFill>
                <a:highlight>
                  <a:srgbClr val="FFFFFF"/>
                </a:highlight>
                <a:latin typeface="Times New Roman"/>
                <a:ea typeface="Times New Roman"/>
                <a:cs typeface="Times New Roman"/>
                <a:sym typeface="Times New Roman"/>
              </a:rPr>
              <a:t>The parents-to-be will see the environments and facilities the Care Center I chose and used provides. The reason for demonstrating the facilities and environment is because it is difficult to compete with such facilities. It is very difficult to have the same facilities anywhere other than this care centre. Each facility provides a critical function to the 30-day postnatal journey. During Pandemic, it is impossible to have a physical tour in the Center unless you are the parents and babies using the service. In order to showcase the experience better, I create these VR videos to recreate the surrounding for maximum experience. </a:t>
            </a:r>
            <a:endParaRPr b="1"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rPr b="1" lang="en" sz="1200">
                <a:solidFill>
                  <a:srgbClr val="2D3B45"/>
                </a:solidFill>
                <a:highlight>
                  <a:srgbClr val="FFFFFF"/>
                </a:highlight>
                <a:latin typeface="Times New Roman"/>
                <a:ea typeface="Times New Roman"/>
                <a:cs typeface="Times New Roman"/>
                <a:sym typeface="Times New Roman"/>
              </a:rPr>
              <a:t>Step 3 - </a:t>
            </a:r>
            <a:r>
              <a:rPr lang="en" sz="1200">
                <a:solidFill>
                  <a:srgbClr val="2D3B45"/>
                </a:solidFill>
                <a:highlight>
                  <a:srgbClr val="FFFFFF"/>
                </a:highlight>
                <a:latin typeface="Times New Roman"/>
                <a:ea typeface="Times New Roman"/>
                <a:cs typeface="Times New Roman"/>
                <a:sym typeface="Times New Roman"/>
              </a:rPr>
              <a:t>The parents-to-be will see a range of available services the postnatal care covers. </a:t>
            </a:r>
            <a:endParaRPr b="1"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rPr b="1" lang="en" sz="1200">
                <a:solidFill>
                  <a:srgbClr val="2D3B45"/>
                </a:solidFill>
                <a:highlight>
                  <a:srgbClr val="FFFFFF"/>
                </a:highlight>
                <a:latin typeface="Times New Roman"/>
                <a:ea typeface="Times New Roman"/>
                <a:cs typeface="Times New Roman"/>
                <a:sym typeface="Times New Roman"/>
              </a:rPr>
              <a:t>Step 4 - </a:t>
            </a:r>
            <a:r>
              <a:rPr lang="en" sz="1200">
                <a:solidFill>
                  <a:srgbClr val="2D3B45"/>
                </a:solidFill>
                <a:highlight>
                  <a:srgbClr val="FFFFFF"/>
                </a:highlight>
                <a:latin typeface="Times New Roman"/>
                <a:ea typeface="Times New Roman"/>
                <a:cs typeface="Times New Roman"/>
                <a:sym typeface="Times New Roman"/>
              </a:rPr>
              <a:t>The parents-to-be will see meals provided by the care center that customise nutrition for mothers’ recovery and babies’ best growth.</a:t>
            </a:r>
            <a:endParaRPr b="1"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rPr b="1" lang="en" sz="1200">
                <a:solidFill>
                  <a:srgbClr val="2D3B45"/>
                </a:solidFill>
                <a:highlight>
                  <a:srgbClr val="FFFFFF"/>
                </a:highlight>
                <a:latin typeface="Times New Roman"/>
                <a:ea typeface="Times New Roman"/>
                <a:cs typeface="Times New Roman"/>
                <a:sym typeface="Times New Roman"/>
              </a:rPr>
              <a:t>Step 5 - </a:t>
            </a:r>
            <a:r>
              <a:rPr lang="en" sz="1200">
                <a:solidFill>
                  <a:srgbClr val="2D3B45"/>
                </a:solidFill>
                <a:highlight>
                  <a:srgbClr val="FFFFFF"/>
                </a:highlight>
                <a:latin typeface="Times New Roman"/>
                <a:ea typeface="Times New Roman"/>
                <a:cs typeface="Times New Roman"/>
                <a:sym typeface="Times New Roman"/>
              </a:rPr>
              <a:t>The parents-to-be will see a list of activities provided by the care center that foster parenting skills, parent-child bonding, and health recovery. This is important to the parents-to-be and the project because their journey doesn't end after 30 days. The 30 days is to prepare them for a smoother and easier transition from the 31st day onwards. </a:t>
            </a:r>
            <a:endParaRPr b="1"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rPr b="1" lang="en" sz="1200">
                <a:solidFill>
                  <a:srgbClr val="2D3B45"/>
                </a:solidFill>
                <a:highlight>
                  <a:srgbClr val="FFFFFF"/>
                </a:highlight>
                <a:latin typeface="Times New Roman"/>
                <a:ea typeface="Times New Roman"/>
                <a:cs typeface="Times New Roman"/>
                <a:sym typeface="Times New Roman"/>
              </a:rPr>
              <a:t>Call To Action (Step 6)</a:t>
            </a:r>
            <a:r>
              <a:rPr lang="en" sz="1200">
                <a:solidFill>
                  <a:srgbClr val="2D3B45"/>
                </a:solidFill>
                <a:highlight>
                  <a:srgbClr val="FFFFFF"/>
                </a:highlight>
                <a:latin typeface="Times New Roman"/>
                <a:ea typeface="Times New Roman"/>
                <a:cs typeface="Times New Roman"/>
                <a:sym typeface="Times New Roman"/>
              </a:rPr>
              <a:t> - Throughout the section, the parents-to-be will be able to contact me for more information. I will contact these parents for more related information as my own parental journey proceeds, and we can share different resources and establish a care system together as our needs progress together. I would like to expand this website into the area of the concept studio for early education care in near future. </a:t>
            </a:r>
            <a:endParaRPr sz="1200">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rPr b="1" lang="en" sz="1200" u="sng">
                <a:solidFill>
                  <a:srgbClr val="2D3B45"/>
                </a:solidFill>
                <a:highlight>
                  <a:srgbClr val="FFFFFF"/>
                </a:highlight>
                <a:latin typeface="Times New Roman"/>
                <a:ea typeface="Times New Roman"/>
                <a:cs typeface="Times New Roman"/>
                <a:sym typeface="Times New Roman"/>
              </a:rPr>
              <a:t>Other Available Features </a:t>
            </a:r>
            <a:endParaRPr b="1" sz="1200" u="sng">
              <a:solidFill>
                <a:srgbClr val="2D3B45"/>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rPr lang="en" sz="1000">
                <a:solidFill>
                  <a:schemeClr val="dk1"/>
                </a:solidFill>
              </a:rPr>
              <a:t>The main content on the Site is about providing information on Taiwan 30-day Postnatal Care system: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Brief comparison between the traditional system and the new 30-day postnatal care system</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Available services parents can expect during the 30-day system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Facilities filmed and presented in the VR tours (Common Area, Breastfeeding Room, Bedroom)</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Meal arrangement during the 30-day system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Available activities parents take during the 30-day system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Swimming Session VR video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Prenatal Yoga courses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Bathing instruction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Lactation instruction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Aside from the key content, the users are able to use the contact me page to contact me directly with a form to leave feedback. I’ve also provided a resource page linked directly to the Taiwan Travel Official site Visa Page so overseas foreigners will be able to discover traveling related information.</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Last but not the least, since this Capstone Project is part of my future project, I am in the process of creating a Concept Studio VR video which is going to be the next step of my coming up soon future plan</a:t>
            </a:r>
            <a:endParaRPr sz="10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10a32a62c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10a32a62c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If you are interested, I have provided the links and references being used in my project in the appendix. I hope you enjoy this site and the concept it represents. Please feel free to visit the site via the link provided in the appendix and leave me comments for any improvement. I will continue to work on this site and expand it as part of my life project in the near future.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10a32a62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10a32a62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10a32a62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10a32a62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22222"/>
                </a:solidFill>
                <a:latin typeface="Times New Roman"/>
                <a:ea typeface="Times New Roman"/>
                <a:cs typeface="Times New Roman"/>
                <a:sym typeface="Times New Roman"/>
              </a:rPr>
              <a:t>We all talk about the medical treatment and services available in different countries during the covid pandemic. This is especially important for the parents-to-be as they just found out that they are pregnant and are looking for information to provide the best and safest care for both the mothers and the newborn. Taiwan has one of the best medical care in the world, and we also have one of the most established postnatal care systems. The 30-day postnatal care is deeply embedded in our culture, and a lot of hospitals and care centers offer different packages. </a:t>
            </a:r>
            <a:endParaRPr sz="12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222222"/>
                </a:solidFill>
                <a:latin typeface="Times New Roman"/>
                <a:ea typeface="Times New Roman"/>
                <a:cs typeface="Times New Roman"/>
                <a:sym typeface="Times New Roman"/>
              </a:rPr>
              <a:t>However, the 30-day postnatal care is still a new concept among the English speakers. The information available online may not be transparent or consolidated especially for the foreigners who are based in Taiwan, or those who plan to travel to Taiwan for postnatal care. These English-speaking parents-to-be don’t usually know who to go to for more information, either. </a:t>
            </a:r>
            <a:endParaRPr sz="12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22222"/>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1E1E1E"/>
                </a:solidFill>
                <a:latin typeface="Times New Roman"/>
                <a:ea typeface="Times New Roman"/>
                <a:cs typeface="Times New Roman"/>
                <a:sym typeface="Times New Roman"/>
              </a:rPr>
              <a:t>My initial goal is to create a platform that provides information for English-speaking parents-to-be in Taiwan that helps them understand the benefit of Taiwan’s 30-day postnatal care, and recommend a service provider that I personally used. </a:t>
            </a:r>
            <a:endParaRPr sz="1200">
              <a:solidFill>
                <a:srgbClr val="1E1E1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rgbClr val="1E1E1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1E1E1E"/>
                </a:solidFill>
                <a:latin typeface="Times New Roman"/>
                <a:ea typeface="Times New Roman"/>
                <a:cs typeface="Times New Roman"/>
                <a:sym typeface="Times New Roman"/>
              </a:rPr>
              <a:t>Since I am also an Early Education and Care (EEC) certified teacher in both the United States and Taiwan, therefore, I also wish to create a safe and happy community that targets both postnatal care and early education for the English-speakers in Taiwan. All the leads collected during the current project will be used in my next Concept Studio project which is targeted to launch in 2021. </a:t>
            </a:r>
            <a:endParaRPr sz="1200">
              <a:solidFill>
                <a:srgbClr val="1E1E1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rgbClr val="1E1E1E"/>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1E1E1E"/>
                </a:solidFill>
                <a:latin typeface="Times New Roman"/>
                <a:ea typeface="Times New Roman"/>
                <a:cs typeface="Times New Roman"/>
                <a:sym typeface="Times New Roman"/>
              </a:rPr>
              <a:t>This final document illustrates my process of creating the digital guide, in the form of a site, </a:t>
            </a:r>
            <a:r>
              <a:rPr lang="en" sz="1200">
                <a:solidFill>
                  <a:srgbClr val="2D3B45"/>
                </a:solidFill>
                <a:latin typeface="Times New Roman"/>
                <a:ea typeface="Times New Roman"/>
                <a:cs typeface="Times New Roman"/>
                <a:sym typeface="Times New Roman"/>
              </a:rPr>
              <a:t>for the parents-to-be during the Pandemic. Using virtual reality and other digital media, I intend to share a quality postnatal journey with Taiwan 30-day postnatal care, and preparing postnatal and early education community with lead generation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10a32a62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10a32a62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Medical treatment and services are very important during the Covid Pandemic, especially for parents-to-be. Taiwan has one of the best healthcare in the world, and our 30-day postnatal care system is becoming more and more popular. But the information of the postnatal care system and available services are not friendly to English speakers. The Taiwanese official website contains limited information on postnatal care services for parents-to-be. Therefore, my goal is to build a multimedia platform with a responsive web design that provides information to those who are interested in the postnatal care service in Taiwan.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There are many care centers in Taiwan, and parents-to-be don’t know which one is credible and suitable for their needs. Therefore, my second goal is to build content using user journey from the perspective of the parents-to-be through my own personal experience and allow these parents-to-be to reach out to me for more information.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Due to social distancing under the Pandemic, Parents-to-be are unable to visit the recommended care center to see the facilities and services. Using the emerging technologies including virtual reality video editing, my third goal is to enhance the online information browsing experience, so parents-to-be can virtually and remotely have a better understanding of what the care center offers.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My fourth goal is to use the leads collected from this platform to prepare the postnatal care and early education community for my new life project in 2021.  </a:t>
            </a:r>
            <a:endParaRPr b="1">
              <a:solidFill>
                <a:schemeClr val="dk1"/>
              </a:solidFill>
            </a:endParaRPr>
          </a:p>
          <a:p>
            <a:pPr indent="0" lvl="0" marL="0" rtl="0" algn="l">
              <a:spcBef>
                <a:spcPts val="1200"/>
              </a:spcBef>
              <a:spcAft>
                <a:spcPts val="0"/>
              </a:spcAft>
              <a:buNone/>
            </a:pPr>
            <a:r>
              <a:rPr lang="en" sz="1200">
                <a:solidFill>
                  <a:schemeClr val="dk1"/>
                </a:solidFill>
                <a:latin typeface="Times New Roman"/>
                <a:ea typeface="Times New Roman"/>
                <a:cs typeface="Times New Roman"/>
                <a:sym typeface="Times New Roman"/>
              </a:rPr>
              <a:t>The website is designed to be simple and easy to operate; It contains short videos that can help parents to understand the postnatal care for both mothers and newborns and targeting those mothers who are seeking quality care with professionals, whether they’re locals or foreigners whos interesting in practice postnatal care after childbirth.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10a32a62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10a32a62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22222"/>
                </a:solidFill>
                <a:latin typeface="Times New Roman"/>
                <a:ea typeface="Times New Roman"/>
                <a:cs typeface="Times New Roman"/>
                <a:sym typeface="Times New Roman"/>
              </a:rPr>
              <a:t>We all talk about the medical treatment and services available in different countries during the covid pandemic. This is especially important for the parents-to-be as they just found out that they are pregnant and are looking for information to provide the best and safest care for both the mothers and the newborn. Taiwan has one of the best medical care in the world, and we also have one of the most established postnatal care systems. The 30-day postnatal care is deeply embedded in our culture, and a lot of hospitals and care centers offer different packages. </a:t>
            </a:r>
            <a:endParaRPr sz="12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222222"/>
                </a:solidFill>
                <a:latin typeface="Times New Roman"/>
                <a:ea typeface="Times New Roman"/>
                <a:cs typeface="Times New Roman"/>
                <a:sym typeface="Times New Roman"/>
              </a:rPr>
              <a:t>However, the 30-day postnatal care is still a new concept among the English speakers. The information available online may not be transparent or consolidated especially for the foreigners who are based in Taiwan, or those who plan to travel to Taiwan for postnatal care. These English-speaking parents-to-be don’t usually know who to go to for more information, either. </a:t>
            </a:r>
            <a:endParaRPr sz="1200">
              <a:solidFill>
                <a:srgbClr val="22222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1E1E1E"/>
                </a:solidFill>
                <a:latin typeface="Times New Roman"/>
                <a:ea typeface="Times New Roman"/>
                <a:cs typeface="Times New Roman"/>
                <a:sym typeface="Times New Roman"/>
              </a:rPr>
              <a:t>My initial goal is to create a platform that provides information for English-speaking parents-to-be in Taiwan that helps them understand the benefit of Taiwan’s 30-day postnatal care, and recommend a service provider that I personally used. </a:t>
            </a:r>
            <a:endParaRPr sz="1200">
              <a:solidFill>
                <a:srgbClr val="1E1E1E"/>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1E1E1E"/>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1E1E1E"/>
                </a:solidFill>
                <a:latin typeface="Times New Roman"/>
                <a:ea typeface="Times New Roman"/>
                <a:cs typeface="Times New Roman"/>
                <a:sym typeface="Times New Roman"/>
              </a:rPr>
              <a:t>Since I am also an Early Education and Care (EEC) certified teacher in both the United States and Taiwan, therefore, I also wish to create a safe and happy community that targets both postnatal care and early education for the English-speakers in Taiwan. All the leads collected during the current project will be used in my next Concept Studio project which is targeted to launch in 2021. </a:t>
            </a:r>
            <a:endParaRPr sz="1200">
              <a:solidFill>
                <a:srgbClr val="1E1E1E"/>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1E1E1E"/>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1E1E1E"/>
                </a:solidFill>
                <a:latin typeface="Times New Roman"/>
                <a:ea typeface="Times New Roman"/>
                <a:cs typeface="Times New Roman"/>
                <a:sym typeface="Times New Roman"/>
              </a:rPr>
              <a:t>This final document illustrates my process of creating the digital guide, in the form of a site, </a:t>
            </a:r>
            <a:r>
              <a:rPr lang="en" sz="1200">
                <a:solidFill>
                  <a:srgbClr val="2D3B45"/>
                </a:solidFill>
                <a:latin typeface="Times New Roman"/>
                <a:ea typeface="Times New Roman"/>
                <a:cs typeface="Times New Roman"/>
                <a:sym typeface="Times New Roman"/>
              </a:rPr>
              <a:t>for the parents-to-be during the Pandemic. Using virtual reality and other digital media, I intend to share a quality postnatal journey with Taiwan 30-day postnatal care, and preparing postnatal and early education community with lead generation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10a32a62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10a32a62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three target groups in mind. </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None/>
            </a:pPr>
            <a:r>
              <a:rPr lang="en" sz="1200">
                <a:solidFill>
                  <a:srgbClr val="A64D79"/>
                </a:solidFill>
                <a:latin typeface="Open Sans"/>
                <a:ea typeface="Open Sans"/>
                <a:cs typeface="Open Sans"/>
                <a:sym typeface="Open Sans"/>
              </a:rPr>
              <a:t>Parents-to-be 1: English speakers based in Taiwan who have spent time abroad previously: </a:t>
            </a:r>
            <a:r>
              <a:rPr lang="en" sz="1200">
                <a:solidFill>
                  <a:schemeClr val="dk1"/>
                </a:solidFill>
                <a:latin typeface="Times New Roman"/>
                <a:ea typeface="Times New Roman"/>
                <a:cs typeface="Times New Roman"/>
                <a:sym typeface="Times New Roman"/>
              </a:rPr>
              <a:t>This kind of user is the type of person who obtains a working visa or a resident permit in Taiwan. They’re usually familiar with the area and have local friends or coworkers they can gather information from. Moreover, this type of user usually has Taiwanese public health insurance coverage. Some of the medical costs will be covered by the government but not including postnatal care services.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200">
                <a:solidFill>
                  <a:srgbClr val="A64D79"/>
                </a:solidFill>
                <a:latin typeface="Open Sans"/>
                <a:ea typeface="Open Sans"/>
                <a:cs typeface="Open Sans"/>
                <a:sym typeface="Open Sans"/>
              </a:rPr>
              <a:t>Parents-to-be 2: English speakers based abroad who are planning to visit Taiwan: </a:t>
            </a:r>
            <a:r>
              <a:rPr lang="en" sz="1200">
                <a:solidFill>
                  <a:schemeClr val="dk1"/>
                </a:solidFill>
                <a:latin typeface="Times New Roman"/>
                <a:ea typeface="Times New Roman"/>
                <a:cs typeface="Times New Roman"/>
                <a:sym typeface="Times New Roman"/>
              </a:rPr>
              <a:t>This kind of user is the type of person who does not obtain a resident visa or a resident permit in Taiwan but they can apply for a medical visa if they wish. Or the type of users who are on their vacations and happens to give birth in Taiwan. The user usually worries about the language barrier and “is the service going to be better than my own country?” those types of concerns.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200">
                <a:solidFill>
                  <a:srgbClr val="A64D79"/>
                </a:solidFill>
                <a:latin typeface="Open Sans"/>
                <a:ea typeface="Open Sans"/>
                <a:cs typeface="Open Sans"/>
                <a:sym typeface="Open Sans"/>
              </a:rPr>
              <a:t>Parents-to-be 3: English and Mandarin speakers based in Taiwan: </a:t>
            </a:r>
            <a:r>
              <a:rPr lang="en" sz="1200">
                <a:solidFill>
                  <a:schemeClr val="dk1"/>
                </a:solidFill>
                <a:latin typeface="Times New Roman"/>
                <a:ea typeface="Times New Roman"/>
                <a:cs typeface="Times New Roman"/>
                <a:sym typeface="Times New Roman"/>
              </a:rPr>
              <a:t>This type of user is familiar with the service, but parents would compare their budget, service, transportation, and distance from home to fit their best interests for their postnatal care experience.</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They all have the common needs of needing more comprehensive information and resources to gain better understanding of the Care System. They also need more credible and trustworthy sources to feel more secured and confident with the information they are receiving. And most importantly, they need the information to help them make the final decision.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10a32a62c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10a32a62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 have researched a few existing sources and consolidated a comparison between three distinctive media sources, including a published academic study, a video documentary, and the official website from Taiwan Ministry of Health and Welfare. </a:t>
            </a:r>
            <a:endParaRPr sz="1200">
              <a:solidFill>
                <a:srgbClr val="1E1E1E"/>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 sz="1200">
                <a:solidFill>
                  <a:srgbClr val="1E1E1E"/>
                </a:solidFill>
                <a:latin typeface="Times New Roman"/>
                <a:ea typeface="Times New Roman"/>
                <a:cs typeface="Times New Roman"/>
                <a:sym typeface="Times New Roman"/>
              </a:rPr>
              <a:t>When the user clicks into Reference#1: “Inside a Postpartum Nursing center: Tradition and change,” they will see a six pages long PDF document that only allows users to download, export, and share. The PDF document provides postnatal care information for the users and it has the “in-site search” so the user can simply type in the keyword to look for the contents. But other than that, this PDF site does not include any other website’s interface or the contents, nor any images, or videos to support this research.  </a:t>
            </a:r>
            <a:endParaRPr sz="1200">
              <a:solidFill>
                <a:srgbClr val="1E1E1E"/>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 sz="1200">
                <a:solidFill>
                  <a:srgbClr val="1E1E1E"/>
                </a:solidFill>
                <a:latin typeface="Times New Roman"/>
                <a:ea typeface="Times New Roman"/>
                <a:cs typeface="Times New Roman"/>
                <a:sym typeface="Times New Roman"/>
              </a:rPr>
              <a:t>For Reference #2: </a:t>
            </a:r>
            <a:r>
              <a:rPr lang="en" sz="1200">
                <a:solidFill>
                  <a:srgbClr val="2D3B45"/>
                </a:solidFill>
                <a:latin typeface="Times New Roman"/>
                <a:ea typeface="Times New Roman"/>
                <a:cs typeface="Times New Roman"/>
                <a:sym typeface="Times New Roman"/>
              </a:rPr>
              <a:t> “</a:t>
            </a:r>
            <a:r>
              <a:rPr lang="en" sz="1200">
                <a:solidFill>
                  <a:srgbClr val="1E1E1E"/>
                </a:solidFill>
                <a:latin typeface="Times New Roman"/>
                <a:ea typeface="Times New Roman"/>
                <a:cs typeface="Times New Roman"/>
                <a:sym typeface="Times New Roman"/>
              </a:rPr>
              <a:t>Luxury live-in Care for mothers after giving birth” is presented on the AP archive website, and it is a 5 mins video documentary. The website has the banner and the script for the video which can help users to easily understand the concept of the postnatal care center. But it does not allow users to actually know where to find this specific postnatal center or service. </a:t>
            </a:r>
            <a:endParaRPr sz="1200">
              <a:solidFill>
                <a:srgbClr val="1E1E1E"/>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lang="en" sz="1200">
                <a:solidFill>
                  <a:srgbClr val="1E1E1E"/>
                </a:solidFill>
                <a:latin typeface="Times New Roman"/>
                <a:ea typeface="Times New Roman"/>
                <a:cs typeface="Times New Roman"/>
                <a:sym typeface="Times New Roman"/>
              </a:rPr>
              <a:t>Reference #3 is the Ministry of Health and Welfare Taiwan’s official website. I personally like the website’s layout and the contents include images, videos, text, and well-written descriptions. The website also includes the direction to each clinic and other web features including, “header, site navigation, in-site search, contact information” etc. But when I look into the gynecologist section it does not include any information about the service &amp; care after the childbirth. </a:t>
            </a:r>
            <a:endParaRPr sz="1200">
              <a:solidFill>
                <a:srgbClr val="1E1E1E"/>
              </a:solidFill>
              <a:latin typeface="Times New Roman"/>
              <a:ea typeface="Times New Roman"/>
              <a:cs typeface="Times New Roman"/>
              <a:sym typeface="Times New Roman"/>
            </a:endParaRPr>
          </a:p>
          <a:p>
            <a:pPr indent="0" lvl="0" marL="0" rtl="0" algn="l">
              <a:lnSpc>
                <a:spcPct val="115000"/>
              </a:lnSpc>
              <a:spcBef>
                <a:spcPts val="1000"/>
              </a:spcBef>
              <a:spcAft>
                <a:spcPts val="1000"/>
              </a:spcAft>
              <a:buNone/>
            </a:pPr>
            <a:r>
              <a:rPr lang="en" sz="1200">
                <a:solidFill>
                  <a:srgbClr val="1E1E1E"/>
                </a:solidFill>
                <a:latin typeface="Times New Roman"/>
                <a:ea typeface="Times New Roman"/>
                <a:cs typeface="Times New Roman"/>
                <a:sym typeface="Times New Roman"/>
              </a:rPr>
              <a:t>Therefore, the website I set up includes most of the functions with a clean layout. It also allows users to easily access and explore the information they need for this specific 30-day postnatal care in Taiwan.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10a32a62c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10a32a62c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200">
                <a:solidFill>
                  <a:schemeClr val="dk1"/>
                </a:solidFill>
                <a:latin typeface="Times New Roman"/>
                <a:ea typeface="Times New Roman"/>
                <a:cs typeface="Times New Roman"/>
                <a:sym typeface="Times New Roman"/>
              </a:rPr>
              <a:t>In this capstone, I applied creative cloud applications such as Adobe Photoshop, Premiere Pro, Lightroom and After Effect to edit video tours and photos. I also adopted emerging media techniques including virtual reality to enhance the content experience during Pandemic. </a:t>
            </a:r>
            <a:r>
              <a:rPr lang="en" sz="1200">
                <a:solidFill>
                  <a:schemeClr val="dk1"/>
                </a:solidFill>
                <a:latin typeface="Times New Roman"/>
                <a:ea typeface="Times New Roman"/>
                <a:cs typeface="Times New Roman"/>
                <a:sym typeface="Times New Roman"/>
              </a:rPr>
              <a:t>For the 360 video shoot, I’ve chosen Insta 360 one R to record the Virtual reality videos</a:t>
            </a:r>
            <a:r>
              <a:rPr lang="en" sz="1200">
                <a:solidFill>
                  <a:schemeClr val="dk1"/>
                </a:solidFill>
                <a:latin typeface="Times New Roman"/>
                <a:ea typeface="Times New Roman"/>
                <a:cs typeface="Times New Roman"/>
                <a:sym typeface="Times New Roman"/>
              </a:rPr>
              <a:t>. With the application of frontend, backend framework, web programming integrating with user personas and user journey mapping techniques, I wish to achieve an optimal user experience.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10a32a62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10a32a62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1200">
                <a:solidFill>
                  <a:srgbClr val="222222"/>
                </a:solidFill>
                <a:highlight>
                  <a:srgbClr val="FFFFFF"/>
                </a:highlight>
                <a:latin typeface="Times New Roman"/>
                <a:ea typeface="Times New Roman"/>
                <a:cs typeface="Times New Roman"/>
                <a:sym typeface="Times New Roman"/>
              </a:rPr>
              <a:t>I illustrated a common user journey across the three user personas I targeted in this project to design and build the site. </a:t>
            </a:r>
            <a:endParaRPr sz="12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None/>
            </a:pPr>
            <a:r>
              <a:rPr lang="en" sz="1200">
                <a:solidFill>
                  <a:srgbClr val="222222"/>
                </a:solidFill>
                <a:highlight>
                  <a:srgbClr val="FFFFFF"/>
                </a:highlight>
                <a:latin typeface="Times New Roman"/>
                <a:ea typeface="Times New Roman"/>
                <a:cs typeface="Times New Roman"/>
                <a:sym typeface="Times New Roman"/>
              </a:rPr>
              <a:t>The user journey of my website covers 6 key steps for the parents-to-be to gather information they need for a better understanding on the Taiwan 30-day Postnatal Care system. </a:t>
            </a:r>
            <a:endParaRPr sz="12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None/>
            </a:pPr>
            <a:r>
              <a:rPr lang="en" sz="1200">
                <a:solidFill>
                  <a:srgbClr val="222222"/>
                </a:solidFill>
                <a:highlight>
                  <a:srgbClr val="FFFFFF"/>
                </a:highlight>
                <a:latin typeface="Times New Roman"/>
                <a:ea typeface="Times New Roman"/>
                <a:cs typeface="Times New Roman"/>
                <a:sym typeface="Times New Roman"/>
              </a:rPr>
              <a:t>They need to feel welcomed and assured when they first enter the site; then they need to know the benefits of the system. After that, they need to know what the system offers them. </a:t>
            </a:r>
            <a:endParaRPr sz="12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None/>
            </a:pPr>
            <a:r>
              <a:rPr lang="en" sz="1200">
                <a:solidFill>
                  <a:srgbClr val="222222"/>
                </a:solidFill>
                <a:highlight>
                  <a:srgbClr val="FFFFFF"/>
                </a:highlight>
                <a:latin typeface="Times New Roman"/>
                <a:ea typeface="Times New Roman"/>
                <a:cs typeface="Times New Roman"/>
                <a:sym typeface="Times New Roman"/>
              </a:rPr>
              <a:t>For those users who need more information to compare, they need to discover more information in details regarding the areas they need, particularly in services and meals. Some of the parents also need to know more unique selling points in the solutions of baby caring, mother recovery before making the final decision. </a:t>
            </a:r>
            <a:endParaRPr sz="12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900"/>
              </a:spcAft>
              <a:buClr>
                <a:schemeClr val="dk1"/>
              </a:buClr>
              <a:buSzPts val="1100"/>
              <a:buFont typeface="Arial"/>
              <a:buNone/>
            </a:pPr>
            <a:r>
              <a:rPr lang="en" sz="1200">
                <a:solidFill>
                  <a:srgbClr val="222222"/>
                </a:solidFill>
                <a:highlight>
                  <a:srgbClr val="FFFFFF"/>
                </a:highlight>
                <a:latin typeface="Times New Roman"/>
                <a:ea typeface="Times New Roman"/>
                <a:cs typeface="Times New Roman"/>
                <a:sym typeface="Times New Roman"/>
              </a:rPr>
              <a:t>Throughout each step, they can jump to step 6, which is the call to action of this site for now, to contact me for more information directly, as well as leaving the contact information for future purpose.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10a32a62c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10a32a62c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www.kidsmatterstudio.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hyperlink" Target="https://www.louisxjennwedding.com/" TargetMode="External"/><Relationship Id="rId11" Type="http://schemas.openxmlformats.org/officeDocument/2006/relationships/hyperlink" Target="https://youtu.be/D_R7Ac1bi3g" TargetMode="External"/><Relationship Id="rId10" Type="http://schemas.openxmlformats.org/officeDocument/2006/relationships/hyperlink" Target="https://youtu.be/nwrQnbgSKaM" TargetMode="External"/><Relationship Id="rId12" Type="http://schemas.openxmlformats.org/officeDocument/2006/relationships/image" Target="../media/image4.png"/><Relationship Id="rId9" Type="http://schemas.openxmlformats.org/officeDocument/2006/relationships/hyperlink" Target="https://youtu.be/xfasyhmEnFE" TargetMode="External"/><Relationship Id="rId5" Type="http://schemas.openxmlformats.org/officeDocument/2006/relationships/hyperlink" Target="https://youtu.be/RXvnZq6y9sA" TargetMode="External"/><Relationship Id="rId6" Type="http://schemas.openxmlformats.org/officeDocument/2006/relationships/hyperlink" Target="https://youtu.be/8kOR9jqXl_o" TargetMode="External"/><Relationship Id="rId7" Type="http://schemas.openxmlformats.org/officeDocument/2006/relationships/hyperlink" Target="https://youtu.be/g0oSHMMHsvc" TargetMode="External"/><Relationship Id="rId8" Type="http://schemas.openxmlformats.org/officeDocument/2006/relationships/hyperlink" Target="https://youtu.be/vH3_fHn55J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forms.gle/CGY43uJBxxjjbM3b7"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19086" r="22810" t="0"/>
          <a:stretch/>
        </p:blipFill>
        <p:spPr>
          <a:xfrm>
            <a:off x="-34730" y="0"/>
            <a:ext cx="5307852" cy="5143500"/>
          </a:xfrm>
          <a:prstGeom prst="rect">
            <a:avLst/>
          </a:prstGeom>
          <a:noFill/>
          <a:ln>
            <a:noFill/>
          </a:ln>
        </p:spPr>
      </p:pic>
      <p:sp>
        <p:nvSpPr>
          <p:cNvPr id="55" name="Google Shape;55;p13"/>
          <p:cNvSpPr txBox="1"/>
          <p:nvPr>
            <p:ph idx="4294967295" type="ctrTitle"/>
          </p:nvPr>
        </p:nvSpPr>
        <p:spPr>
          <a:xfrm>
            <a:off x="5273125" y="1284875"/>
            <a:ext cx="3870900" cy="24813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Postnatal Journey Taiwan</a:t>
            </a:r>
            <a:r>
              <a:rPr b="1" lang="en" sz="3600">
                <a:solidFill>
                  <a:srgbClr val="A64D79"/>
                </a:solidFill>
                <a:latin typeface="Amatic SC"/>
                <a:ea typeface="Amatic SC"/>
                <a:cs typeface="Amatic SC"/>
                <a:sym typeface="Amatic SC"/>
              </a:rPr>
              <a:t> </a:t>
            </a:r>
            <a:endParaRPr sz="2000">
              <a:solidFill>
                <a:srgbClr val="A64D79"/>
              </a:solidFill>
              <a:latin typeface="Open Sans"/>
              <a:ea typeface="Open Sans"/>
              <a:cs typeface="Open Sans"/>
              <a:sym typeface="Open Sans"/>
            </a:endParaRPr>
          </a:p>
          <a:p>
            <a:pPr indent="0" lvl="0" marL="0" rtl="0" algn="ctr">
              <a:lnSpc>
                <a:spcPct val="110000"/>
              </a:lnSpc>
              <a:spcBef>
                <a:spcPts val="0"/>
              </a:spcBef>
              <a:spcAft>
                <a:spcPts val="0"/>
              </a:spcAft>
              <a:buNone/>
            </a:pPr>
            <a:r>
              <a:t/>
            </a:r>
            <a:endParaRPr sz="1600">
              <a:solidFill>
                <a:srgbClr val="A64D79"/>
              </a:solidFill>
              <a:latin typeface="Open Sans"/>
              <a:ea typeface="Open Sans"/>
              <a:cs typeface="Open Sans"/>
              <a:sym typeface="Open Sans"/>
            </a:endParaRPr>
          </a:p>
          <a:p>
            <a:pPr indent="0" lvl="0" marL="0" rtl="0" algn="ctr">
              <a:lnSpc>
                <a:spcPct val="110000"/>
              </a:lnSpc>
              <a:spcBef>
                <a:spcPts val="0"/>
              </a:spcBef>
              <a:spcAft>
                <a:spcPts val="0"/>
              </a:spcAft>
              <a:buNone/>
            </a:pPr>
            <a:r>
              <a:rPr lang="en" sz="1600">
                <a:solidFill>
                  <a:srgbClr val="A64D79"/>
                </a:solidFill>
                <a:latin typeface="Open Sans"/>
                <a:ea typeface="Open Sans"/>
                <a:cs typeface="Open Sans"/>
                <a:sym typeface="Open Sans"/>
              </a:rPr>
              <a:t>The Postnatal Care Education System </a:t>
            </a:r>
            <a:r>
              <a:rPr i="1" lang="en" sz="1300">
                <a:solidFill>
                  <a:srgbClr val="A64D79"/>
                </a:solidFill>
                <a:latin typeface="Open Sans"/>
                <a:ea typeface="Open Sans"/>
                <a:cs typeface="Open Sans"/>
                <a:sym typeface="Open Sans"/>
              </a:rPr>
              <a:t>“for Mothers and Newborns </a:t>
            </a:r>
            <a:endParaRPr i="1" sz="1300">
              <a:solidFill>
                <a:srgbClr val="A64D79"/>
              </a:solidFill>
              <a:latin typeface="Open Sans"/>
              <a:ea typeface="Open Sans"/>
              <a:cs typeface="Open Sans"/>
              <a:sym typeface="Open Sans"/>
            </a:endParaRPr>
          </a:p>
          <a:p>
            <a:pPr indent="0" lvl="0" marL="0" rtl="0" algn="ctr">
              <a:lnSpc>
                <a:spcPct val="110000"/>
              </a:lnSpc>
              <a:spcBef>
                <a:spcPts val="0"/>
              </a:spcBef>
              <a:spcAft>
                <a:spcPts val="0"/>
              </a:spcAft>
              <a:buNone/>
            </a:pPr>
            <a:r>
              <a:rPr i="1" lang="en" sz="1300">
                <a:solidFill>
                  <a:srgbClr val="A64D79"/>
                </a:solidFill>
                <a:latin typeface="Open Sans"/>
                <a:ea typeface="Open Sans"/>
                <a:cs typeface="Open Sans"/>
                <a:sym typeface="Open Sans"/>
              </a:rPr>
              <a:t>Using Emerging Media, </a:t>
            </a:r>
            <a:endParaRPr i="1" sz="1300">
              <a:solidFill>
                <a:srgbClr val="A64D79"/>
              </a:solidFill>
              <a:latin typeface="Open Sans"/>
              <a:ea typeface="Open Sans"/>
              <a:cs typeface="Open Sans"/>
              <a:sym typeface="Open Sans"/>
            </a:endParaRPr>
          </a:p>
          <a:p>
            <a:pPr indent="0" lvl="0" marL="0" rtl="0" algn="ctr">
              <a:lnSpc>
                <a:spcPct val="110000"/>
              </a:lnSpc>
              <a:spcBef>
                <a:spcPts val="0"/>
              </a:spcBef>
              <a:spcAft>
                <a:spcPts val="0"/>
              </a:spcAft>
              <a:buNone/>
            </a:pPr>
            <a:r>
              <a:rPr i="1" lang="en" sz="1300">
                <a:solidFill>
                  <a:srgbClr val="A64D79"/>
                </a:solidFill>
                <a:latin typeface="Open Sans"/>
                <a:ea typeface="Open Sans"/>
                <a:cs typeface="Open Sans"/>
                <a:sym typeface="Open Sans"/>
              </a:rPr>
              <a:t>Virtual Reality, and Web Development”</a:t>
            </a:r>
            <a:endParaRPr i="1" sz="1300">
              <a:solidFill>
                <a:srgbClr val="A64D79"/>
              </a:solidFill>
              <a:latin typeface="Open Sans"/>
              <a:ea typeface="Open Sans"/>
              <a:cs typeface="Open Sans"/>
              <a:sym typeface="Open Sans"/>
            </a:endParaRPr>
          </a:p>
          <a:p>
            <a:pPr indent="0" lvl="0" marL="0" rtl="0" algn="ctr">
              <a:lnSpc>
                <a:spcPct val="110000"/>
              </a:lnSpc>
              <a:spcBef>
                <a:spcPts val="0"/>
              </a:spcBef>
              <a:spcAft>
                <a:spcPts val="0"/>
              </a:spcAft>
              <a:buNone/>
            </a:pPr>
            <a:r>
              <a:t/>
            </a:r>
            <a:endParaRPr sz="1600">
              <a:solidFill>
                <a:srgbClr val="A64D79"/>
              </a:solidFill>
              <a:latin typeface="Open Sans"/>
              <a:ea typeface="Open Sans"/>
              <a:cs typeface="Open Sans"/>
              <a:sym typeface="Open Sans"/>
            </a:endParaRPr>
          </a:p>
          <a:p>
            <a:pPr indent="0" lvl="0" marL="0" rtl="0" algn="ctr">
              <a:lnSpc>
                <a:spcPct val="110000"/>
              </a:lnSpc>
              <a:spcBef>
                <a:spcPts val="0"/>
              </a:spcBef>
              <a:spcAft>
                <a:spcPts val="0"/>
              </a:spcAft>
              <a:buNone/>
            </a:pPr>
            <a:r>
              <a:rPr lang="en" sz="1600">
                <a:solidFill>
                  <a:srgbClr val="A64D79"/>
                </a:solidFill>
                <a:latin typeface="Open Sans"/>
                <a:ea typeface="Open Sans"/>
                <a:cs typeface="Open Sans"/>
                <a:sym typeface="Open Sans"/>
              </a:rPr>
              <a:t>Chiwen Lai  </a:t>
            </a:r>
            <a:endParaRPr sz="2000">
              <a:solidFill>
                <a:srgbClr val="A64D79"/>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2"/>
          <p:cNvPicPr preferRelativeResize="0"/>
          <p:nvPr/>
        </p:nvPicPr>
        <p:blipFill>
          <a:blip r:embed="rId3">
            <a:alphaModFix/>
          </a:blip>
          <a:stretch>
            <a:fillRect/>
          </a:stretch>
        </p:blipFill>
        <p:spPr>
          <a:xfrm>
            <a:off x="4788900" y="4704650"/>
            <a:ext cx="4118425" cy="92850"/>
          </a:xfrm>
          <a:prstGeom prst="rect">
            <a:avLst/>
          </a:prstGeom>
          <a:noFill/>
          <a:ln>
            <a:noFill/>
          </a:ln>
        </p:spPr>
      </p:pic>
      <p:sp>
        <p:nvSpPr>
          <p:cNvPr id="161" name="Google Shape;161;p22"/>
          <p:cNvSpPr txBox="1"/>
          <p:nvPr>
            <p:ph idx="4294967295" type="ctrTitle"/>
          </p:nvPr>
        </p:nvSpPr>
        <p:spPr>
          <a:xfrm>
            <a:off x="4788900" y="3958125"/>
            <a:ext cx="4118400" cy="7341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Beyond Capstone &amp; Continue</a:t>
            </a:r>
            <a:endParaRPr sz="2000">
              <a:solidFill>
                <a:srgbClr val="A64D79"/>
              </a:solidFill>
              <a:latin typeface="Open Sans"/>
              <a:ea typeface="Open Sans"/>
              <a:cs typeface="Open Sans"/>
              <a:sym typeface="Open Sans"/>
            </a:endParaRPr>
          </a:p>
        </p:txBody>
      </p:sp>
      <p:sp>
        <p:nvSpPr>
          <p:cNvPr id="162" name="Google Shape;162;p22"/>
          <p:cNvSpPr txBox="1"/>
          <p:nvPr>
            <p:ph idx="4294967295" type="ctrTitle"/>
          </p:nvPr>
        </p:nvSpPr>
        <p:spPr>
          <a:xfrm>
            <a:off x="216900" y="641400"/>
            <a:ext cx="8688900" cy="2230500"/>
          </a:xfrm>
          <a:prstGeom prst="rect">
            <a:avLst/>
          </a:prstGeom>
        </p:spPr>
        <p:txBody>
          <a:bodyPr anchorCtr="0" anchor="t" bIns="91425" lIns="91425" spcFirstLastPara="1" rIns="91425" wrap="square" tIns="91425">
            <a:noAutofit/>
          </a:bodyPr>
          <a:lstStyle/>
          <a:p>
            <a:pPr indent="0" lvl="0" marL="0" rtl="0" algn="just">
              <a:lnSpc>
                <a:spcPct val="115000"/>
              </a:lnSpc>
              <a:spcBef>
                <a:spcPts val="900"/>
              </a:spcBef>
              <a:spcAft>
                <a:spcPts val="0"/>
              </a:spcAft>
              <a:buNone/>
            </a:pPr>
            <a:r>
              <a:t/>
            </a:r>
            <a:endParaRPr sz="1200">
              <a:solidFill>
                <a:srgbClr val="A64D79"/>
              </a:solidFill>
              <a:latin typeface="Open Sans Light"/>
              <a:ea typeface="Open Sans Light"/>
              <a:cs typeface="Open Sans Light"/>
              <a:sym typeface="Open Sans Light"/>
            </a:endParaRPr>
          </a:p>
          <a:p>
            <a:pPr indent="0" lvl="0" marL="0" rtl="0" algn="just">
              <a:lnSpc>
                <a:spcPct val="115000"/>
              </a:lnSpc>
              <a:spcBef>
                <a:spcPts val="900"/>
              </a:spcBef>
              <a:spcAft>
                <a:spcPts val="0"/>
              </a:spcAft>
              <a:buNone/>
            </a:pPr>
            <a:r>
              <a:rPr lang="en" sz="1200">
                <a:solidFill>
                  <a:srgbClr val="A64D79"/>
                </a:solidFill>
                <a:latin typeface="Open Sans Light"/>
                <a:ea typeface="Open Sans Light"/>
                <a:cs typeface="Open Sans Light"/>
                <a:sym typeface="Open Sans Light"/>
              </a:rPr>
              <a:t>The final product of this capstone project is my  phase 1 delivery of my own personal portfolio. I am an Early Education and Care (EEC) certified teacher in both the States and Taiwan, and my aspiration has always been creating my own line of the early education system that helps parents who are willing to explore an education system that is different from the conventional one. </a:t>
            </a:r>
            <a:endParaRPr sz="1200">
              <a:solidFill>
                <a:srgbClr val="A64D79"/>
              </a:solidFill>
              <a:latin typeface="Open Sans Light"/>
              <a:ea typeface="Open Sans Light"/>
              <a:cs typeface="Open Sans Light"/>
              <a:sym typeface="Open Sans Light"/>
            </a:endParaRPr>
          </a:p>
          <a:p>
            <a:pPr indent="0" lvl="0" marL="0" rtl="0" algn="just">
              <a:lnSpc>
                <a:spcPct val="115000"/>
              </a:lnSpc>
              <a:spcBef>
                <a:spcPts val="900"/>
              </a:spcBef>
              <a:spcAft>
                <a:spcPts val="0"/>
              </a:spcAft>
              <a:buNone/>
            </a:pPr>
            <a:r>
              <a:rPr lang="en" sz="1200">
                <a:solidFill>
                  <a:srgbClr val="A64D79"/>
                </a:solidFill>
                <a:latin typeface="Open Sans Light"/>
                <a:ea typeface="Open Sans Light"/>
                <a:cs typeface="Open Sans Light"/>
                <a:sym typeface="Open Sans Light"/>
              </a:rPr>
              <a:t>By providing my own experience on the Taiwan 30-day postnatal care system, it does not only helps those seeking for information during Pandemic but also increases exposure to my professional background. I am able to test contents and collect leads among the target audience groups I aim for, and all the leads collected during the current project are going to be my beta group for my Concept Studio project, a family classroom designed for toddlers age from 1 to 3 years old. I wish to launch the Studio  in 2021. </a:t>
            </a:r>
            <a:endParaRPr sz="1200">
              <a:solidFill>
                <a:srgbClr val="A64D79"/>
              </a:solidFill>
              <a:latin typeface="Open Sans Light"/>
              <a:ea typeface="Open Sans Light"/>
              <a:cs typeface="Open Sans Light"/>
              <a:sym typeface="Open Sans Light"/>
            </a:endParaRPr>
          </a:p>
          <a:p>
            <a:pPr indent="0" lvl="0" marL="0" rtl="0" algn="just">
              <a:lnSpc>
                <a:spcPct val="115000"/>
              </a:lnSpc>
              <a:spcBef>
                <a:spcPts val="900"/>
              </a:spcBef>
              <a:spcAft>
                <a:spcPts val="0"/>
              </a:spcAft>
              <a:buNone/>
            </a:pPr>
            <a:r>
              <a:t/>
            </a:r>
            <a:endParaRPr sz="1200">
              <a:solidFill>
                <a:srgbClr val="A64D79"/>
              </a:solidFill>
              <a:latin typeface="Open Sans Light"/>
              <a:ea typeface="Open Sans Light"/>
              <a:cs typeface="Open Sans Light"/>
              <a:sym typeface="Open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3"/>
          <p:cNvPicPr preferRelativeResize="0"/>
          <p:nvPr/>
        </p:nvPicPr>
        <p:blipFill>
          <a:blip r:embed="rId3">
            <a:alphaModFix/>
          </a:blip>
          <a:stretch>
            <a:fillRect/>
          </a:stretch>
        </p:blipFill>
        <p:spPr>
          <a:xfrm>
            <a:off x="4788900" y="4704650"/>
            <a:ext cx="4118425" cy="92850"/>
          </a:xfrm>
          <a:prstGeom prst="rect">
            <a:avLst/>
          </a:prstGeom>
          <a:noFill/>
          <a:ln>
            <a:noFill/>
          </a:ln>
        </p:spPr>
      </p:pic>
      <p:sp>
        <p:nvSpPr>
          <p:cNvPr id="168" name="Google Shape;168;p23"/>
          <p:cNvSpPr txBox="1"/>
          <p:nvPr>
            <p:ph idx="4294967295" type="ctrTitle"/>
          </p:nvPr>
        </p:nvSpPr>
        <p:spPr>
          <a:xfrm>
            <a:off x="4788900" y="3958125"/>
            <a:ext cx="4118400" cy="7341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COming Up Soon</a:t>
            </a:r>
            <a:endParaRPr sz="2000">
              <a:solidFill>
                <a:srgbClr val="A64D79"/>
              </a:solidFill>
              <a:latin typeface="Open Sans"/>
              <a:ea typeface="Open Sans"/>
              <a:cs typeface="Open Sans"/>
              <a:sym typeface="Open Sans"/>
            </a:endParaRPr>
          </a:p>
        </p:txBody>
      </p:sp>
      <p:sp>
        <p:nvSpPr>
          <p:cNvPr id="169" name="Google Shape;169;p23"/>
          <p:cNvSpPr txBox="1"/>
          <p:nvPr>
            <p:ph idx="4294967295" type="ctrTitle"/>
          </p:nvPr>
        </p:nvSpPr>
        <p:spPr>
          <a:xfrm>
            <a:off x="216900" y="641400"/>
            <a:ext cx="4037400" cy="7848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Clr>
                <a:schemeClr val="dk1"/>
              </a:buClr>
              <a:buSzPts val="1100"/>
              <a:buFont typeface="Arial"/>
              <a:buNone/>
            </a:pPr>
            <a:r>
              <a:rPr b="1" lang="en" sz="3600">
                <a:solidFill>
                  <a:srgbClr val="A64D79"/>
                </a:solidFill>
                <a:latin typeface="Amatic SC"/>
                <a:ea typeface="Amatic SC"/>
                <a:cs typeface="Amatic SC"/>
                <a:sym typeface="Amatic SC"/>
              </a:rPr>
              <a:t>Concept Studio </a:t>
            </a:r>
            <a:endParaRPr/>
          </a:p>
        </p:txBody>
      </p:sp>
      <p:pic>
        <p:nvPicPr>
          <p:cNvPr id="170" name="Google Shape;170;p23"/>
          <p:cNvPicPr preferRelativeResize="0"/>
          <p:nvPr/>
        </p:nvPicPr>
        <p:blipFill>
          <a:blip r:embed="rId4">
            <a:alphaModFix/>
          </a:blip>
          <a:stretch>
            <a:fillRect/>
          </a:stretch>
        </p:blipFill>
        <p:spPr>
          <a:xfrm>
            <a:off x="4329050" y="0"/>
            <a:ext cx="4814950" cy="3611199"/>
          </a:xfrm>
          <a:prstGeom prst="rect">
            <a:avLst/>
          </a:prstGeom>
          <a:noFill/>
          <a:ln>
            <a:noFill/>
          </a:ln>
        </p:spPr>
      </p:pic>
      <p:pic>
        <p:nvPicPr>
          <p:cNvPr id="171" name="Google Shape;171;p23"/>
          <p:cNvPicPr preferRelativeResize="0"/>
          <p:nvPr/>
        </p:nvPicPr>
        <p:blipFill>
          <a:blip r:embed="rId5">
            <a:alphaModFix/>
          </a:blip>
          <a:stretch>
            <a:fillRect/>
          </a:stretch>
        </p:blipFill>
        <p:spPr>
          <a:xfrm>
            <a:off x="0" y="2443800"/>
            <a:ext cx="3599600" cy="2699700"/>
          </a:xfrm>
          <a:prstGeom prst="rect">
            <a:avLst/>
          </a:prstGeom>
          <a:noFill/>
          <a:ln>
            <a:noFill/>
          </a:ln>
        </p:spPr>
      </p:pic>
      <p:pic>
        <p:nvPicPr>
          <p:cNvPr id="172" name="Google Shape;172;p23"/>
          <p:cNvPicPr preferRelativeResize="0"/>
          <p:nvPr/>
        </p:nvPicPr>
        <p:blipFill>
          <a:blip r:embed="rId3">
            <a:alphaModFix/>
          </a:blip>
          <a:stretch>
            <a:fillRect/>
          </a:stretch>
        </p:blipFill>
        <p:spPr>
          <a:xfrm>
            <a:off x="49500" y="485775"/>
            <a:ext cx="4118425" cy="92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4"/>
          <p:cNvPicPr preferRelativeResize="0"/>
          <p:nvPr/>
        </p:nvPicPr>
        <p:blipFill>
          <a:blip r:embed="rId3">
            <a:alphaModFix/>
          </a:blip>
          <a:stretch>
            <a:fillRect/>
          </a:stretch>
        </p:blipFill>
        <p:spPr>
          <a:xfrm>
            <a:off x="6" y="0"/>
            <a:ext cx="9144001" cy="5143500"/>
          </a:xfrm>
          <a:prstGeom prst="rect">
            <a:avLst/>
          </a:prstGeom>
          <a:noFill/>
          <a:ln>
            <a:noFill/>
          </a:ln>
        </p:spPr>
      </p:pic>
      <p:sp>
        <p:nvSpPr>
          <p:cNvPr id="178" name="Google Shape;178;p24"/>
          <p:cNvSpPr txBox="1"/>
          <p:nvPr>
            <p:ph idx="1" type="body"/>
          </p:nvPr>
        </p:nvSpPr>
        <p:spPr>
          <a:xfrm>
            <a:off x="2437800" y="1913275"/>
            <a:ext cx="4268400" cy="1087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solidFill>
                  <a:srgbClr val="A64D79"/>
                </a:solidFill>
              </a:rPr>
              <a:t>Website Demo</a:t>
            </a:r>
            <a:endParaRPr b="1">
              <a:solidFill>
                <a:srgbClr val="A64D79"/>
              </a:solidFill>
            </a:endParaRPr>
          </a:p>
          <a:p>
            <a:pPr indent="0" lvl="0" marL="914400" rtl="0" algn="l">
              <a:spcBef>
                <a:spcPts val="0"/>
              </a:spcBef>
              <a:spcAft>
                <a:spcPts val="0"/>
              </a:spcAft>
              <a:buNone/>
            </a:pPr>
            <a:r>
              <a:rPr lang="en" sz="1900" u="sng">
                <a:solidFill>
                  <a:srgbClr val="D5A6BD"/>
                </a:solidFill>
                <a:latin typeface="Times New Roman"/>
                <a:ea typeface="Times New Roman"/>
                <a:cs typeface="Times New Roman"/>
                <a:sym typeface="Times New Roman"/>
                <a:hlinkClick r:id="rId4">
                  <a:extLst>
                    <a:ext uri="{A12FA001-AC4F-418D-AE19-62706E023703}">
                      <ahyp:hlinkClr val="tx"/>
                    </a:ext>
                  </a:extLst>
                </a:hlinkClick>
              </a:rPr>
              <a:t>Postnatal Journey website </a:t>
            </a:r>
            <a:endParaRPr sz="2800">
              <a:solidFill>
                <a:srgbClr val="D5A6BD"/>
              </a:solidFill>
            </a:endParaRPr>
          </a:p>
          <a:p>
            <a:pPr indent="0" lvl="0" marL="457200" rtl="0" algn="l">
              <a:spcBef>
                <a:spcPts val="0"/>
              </a:spcBef>
              <a:spcAft>
                <a:spcPts val="0"/>
              </a:spcAft>
              <a:buClr>
                <a:schemeClr val="dk1"/>
              </a:buClr>
              <a:buSzPts val="1100"/>
              <a:buFont typeface="Arial"/>
              <a:buNone/>
            </a:pPr>
            <a:r>
              <a:t/>
            </a:r>
            <a:endParaRPr sz="2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rotWithShape="1">
          <a:blip r:embed="rId3">
            <a:alphaModFix/>
          </a:blip>
          <a:srcRect b="0" l="0" r="0" t="0"/>
          <a:stretch/>
        </p:blipFill>
        <p:spPr>
          <a:xfrm>
            <a:off x="-6575" y="0"/>
            <a:ext cx="9135023"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idx="4294967295" type="ctrTitle"/>
          </p:nvPr>
        </p:nvSpPr>
        <p:spPr>
          <a:xfrm>
            <a:off x="205000" y="239200"/>
            <a:ext cx="4618200" cy="7659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References and LInks</a:t>
            </a:r>
            <a:endParaRPr sz="2000">
              <a:solidFill>
                <a:srgbClr val="A64D79"/>
              </a:solidFill>
              <a:latin typeface="Open Sans"/>
              <a:ea typeface="Open Sans"/>
              <a:cs typeface="Open Sans"/>
              <a:sym typeface="Open Sans"/>
            </a:endParaRPr>
          </a:p>
        </p:txBody>
      </p:sp>
      <p:pic>
        <p:nvPicPr>
          <p:cNvPr id="189" name="Google Shape;189;p26"/>
          <p:cNvPicPr preferRelativeResize="0"/>
          <p:nvPr/>
        </p:nvPicPr>
        <p:blipFill>
          <a:blip r:embed="rId3">
            <a:alphaModFix/>
          </a:blip>
          <a:stretch>
            <a:fillRect/>
          </a:stretch>
        </p:blipFill>
        <p:spPr>
          <a:xfrm>
            <a:off x="4989200" y="152400"/>
            <a:ext cx="4019843" cy="4838700"/>
          </a:xfrm>
          <a:prstGeom prst="rect">
            <a:avLst/>
          </a:prstGeom>
          <a:noFill/>
          <a:ln>
            <a:noFill/>
          </a:ln>
        </p:spPr>
      </p:pic>
      <p:sp>
        <p:nvSpPr>
          <p:cNvPr id="190" name="Google Shape;190;p26"/>
          <p:cNvSpPr txBox="1"/>
          <p:nvPr>
            <p:ph idx="4294967295" type="ctrTitle"/>
          </p:nvPr>
        </p:nvSpPr>
        <p:spPr>
          <a:xfrm>
            <a:off x="445500" y="1174800"/>
            <a:ext cx="4348800" cy="318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rgbClr val="A64D79"/>
                </a:solidFill>
                <a:latin typeface="Open Sans"/>
                <a:ea typeface="Open Sans"/>
                <a:cs typeface="Open Sans"/>
                <a:sym typeface="Open Sans"/>
              </a:rPr>
              <a:t>Website </a:t>
            </a:r>
            <a:endParaRPr b="1" sz="1400">
              <a:solidFill>
                <a:srgbClr val="A64D79"/>
              </a:solidFill>
              <a:latin typeface="Open Sans"/>
              <a:ea typeface="Open Sans"/>
              <a:cs typeface="Open Sans"/>
              <a:sym typeface="Open Sans"/>
            </a:endParaRPr>
          </a:p>
          <a:p>
            <a:pPr indent="-317500" lvl="0" marL="457200" rtl="0" algn="l">
              <a:lnSpc>
                <a:spcPct val="115000"/>
              </a:lnSpc>
              <a:spcBef>
                <a:spcPts val="0"/>
              </a:spcBef>
              <a:spcAft>
                <a:spcPts val="0"/>
              </a:spcAft>
              <a:buClr>
                <a:srgbClr val="D5A6BD"/>
              </a:buClr>
              <a:buSzPts val="1400"/>
              <a:buFont typeface="Open Sans"/>
              <a:buChar char="●"/>
            </a:pPr>
            <a:r>
              <a:rPr lang="en" sz="1400" u="sng">
                <a:solidFill>
                  <a:srgbClr val="D5A6BD"/>
                </a:solidFill>
                <a:latin typeface="Open Sans"/>
                <a:ea typeface="Open Sans"/>
                <a:cs typeface="Open Sans"/>
                <a:sym typeface="Open Sans"/>
                <a:hlinkClick r:id="rId4">
                  <a:extLst>
                    <a:ext uri="{A12FA001-AC4F-418D-AE19-62706E023703}">
                      <ahyp:hlinkClr val="tx"/>
                    </a:ext>
                  </a:extLst>
                </a:hlinkClick>
              </a:rPr>
              <a:t>Postnatal Journey website </a:t>
            </a:r>
            <a:endParaRPr sz="1400" u="sng">
              <a:solidFill>
                <a:srgbClr val="D5A6BD"/>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400">
              <a:latin typeface="Open Sans"/>
              <a:ea typeface="Open Sans"/>
              <a:cs typeface="Open Sans"/>
              <a:sym typeface="Open Sans"/>
            </a:endParaRPr>
          </a:p>
          <a:p>
            <a:pPr indent="0" lvl="0" marL="0" rtl="0" algn="l">
              <a:lnSpc>
                <a:spcPct val="115000"/>
              </a:lnSpc>
              <a:spcBef>
                <a:spcPts val="0"/>
              </a:spcBef>
              <a:spcAft>
                <a:spcPts val="0"/>
              </a:spcAft>
              <a:buNone/>
            </a:pPr>
            <a:r>
              <a:rPr b="1" lang="en" sz="1400">
                <a:solidFill>
                  <a:srgbClr val="A64D79"/>
                </a:solidFill>
                <a:latin typeface="Open Sans"/>
                <a:ea typeface="Open Sans"/>
                <a:cs typeface="Open Sans"/>
                <a:sym typeface="Open Sans"/>
              </a:rPr>
              <a:t>VR Tour Videos</a:t>
            </a:r>
            <a:r>
              <a:rPr b="1" lang="en" sz="1400">
                <a:latin typeface="Open Sans"/>
                <a:ea typeface="Open Sans"/>
                <a:cs typeface="Open Sans"/>
                <a:sym typeface="Open Sans"/>
              </a:rPr>
              <a:t> </a:t>
            </a:r>
            <a:endParaRPr b="1" sz="1400">
              <a:latin typeface="Open Sans"/>
              <a:ea typeface="Open Sans"/>
              <a:cs typeface="Open Sans"/>
              <a:sym typeface="Open Sans"/>
            </a:endParaRPr>
          </a:p>
          <a:p>
            <a:pPr indent="-317500" lvl="0" marL="457200" rtl="0" algn="l">
              <a:lnSpc>
                <a:spcPct val="115000"/>
              </a:lnSpc>
              <a:spcBef>
                <a:spcPts val="0"/>
              </a:spcBef>
              <a:spcAft>
                <a:spcPts val="0"/>
              </a:spcAft>
              <a:buClr>
                <a:srgbClr val="D5A6BD"/>
              </a:buClr>
              <a:buSzPts val="1400"/>
              <a:buFont typeface="Open Sans"/>
              <a:buChar char="●"/>
            </a:pPr>
            <a:r>
              <a:rPr lang="en" sz="1400" u="sng">
                <a:solidFill>
                  <a:srgbClr val="D5A6BD"/>
                </a:solidFill>
                <a:latin typeface="Open Sans"/>
                <a:ea typeface="Open Sans"/>
                <a:cs typeface="Open Sans"/>
                <a:sym typeface="Open Sans"/>
                <a:hlinkClick r:id="rId5">
                  <a:extLst>
                    <a:ext uri="{A12FA001-AC4F-418D-AE19-62706E023703}">
                      <ahyp:hlinkClr val="tx"/>
                    </a:ext>
                  </a:extLst>
                </a:hlinkClick>
              </a:rPr>
              <a:t>Breastfeeding Room Tour </a:t>
            </a:r>
            <a:endParaRPr sz="1400">
              <a:solidFill>
                <a:srgbClr val="D5A6BD"/>
              </a:solidFill>
              <a:latin typeface="Open Sans"/>
              <a:ea typeface="Open Sans"/>
              <a:cs typeface="Open Sans"/>
              <a:sym typeface="Open Sans"/>
            </a:endParaRPr>
          </a:p>
          <a:p>
            <a:pPr indent="-317500" lvl="0" marL="457200" rtl="0" algn="l">
              <a:lnSpc>
                <a:spcPct val="115000"/>
              </a:lnSpc>
              <a:spcBef>
                <a:spcPts val="0"/>
              </a:spcBef>
              <a:spcAft>
                <a:spcPts val="0"/>
              </a:spcAft>
              <a:buClr>
                <a:srgbClr val="D5A6BD"/>
              </a:buClr>
              <a:buSzPts val="1400"/>
              <a:buFont typeface="Open Sans"/>
              <a:buChar char="●"/>
            </a:pPr>
            <a:r>
              <a:rPr lang="en" sz="1400" u="sng">
                <a:solidFill>
                  <a:srgbClr val="D5A6BD"/>
                </a:solidFill>
                <a:latin typeface="Open Sans"/>
                <a:ea typeface="Open Sans"/>
                <a:cs typeface="Open Sans"/>
                <a:sym typeface="Open Sans"/>
                <a:hlinkClick r:id="rId6">
                  <a:extLst>
                    <a:ext uri="{A12FA001-AC4F-418D-AE19-62706E023703}">
                      <ahyp:hlinkClr val="tx"/>
                    </a:ext>
                  </a:extLst>
                </a:hlinkClick>
              </a:rPr>
              <a:t>Common Area Tour </a:t>
            </a:r>
            <a:endParaRPr sz="1400">
              <a:solidFill>
                <a:srgbClr val="D5A6BD"/>
              </a:solidFill>
              <a:latin typeface="Open Sans"/>
              <a:ea typeface="Open Sans"/>
              <a:cs typeface="Open Sans"/>
              <a:sym typeface="Open Sans"/>
            </a:endParaRPr>
          </a:p>
          <a:p>
            <a:pPr indent="-317500" lvl="0" marL="457200" rtl="0" algn="l">
              <a:lnSpc>
                <a:spcPct val="115000"/>
              </a:lnSpc>
              <a:spcBef>
                <a:spcPts val="0"/>
              </a:spcBef>
              <a:spcAft>
                <a:spcPts val="0"/>
              </a:spcAft>
              <a:buClr>
                <a:srgbClr val="D5A6BD"/>
              </a:buClr>
              <a:buSzPts val="1400"/>
              <a:buFont typeface="Open Sans"/>
              <a:buChar char="●"/>
            </a:pPr>
            <a:r>
              <a:rPr lang="en" sz="1400" u="sng">
                <a:solidFill>
                  <a:srgbClr val="D5A6BD"/>
                </a:solidFill>
                <a:latin typeface="Open Sans"/>
                <a:ea typeface="Open Sans"/>
                <a:cs typeface="Open Sans"/>
                <a:sym typeface="Open Sans"/>
                <a:hlinkClick r:id="rId7">
                  <a:extLst>
                    <a:ext uri="{A12FA001-AC4F-418D-AE19-62706E023703}">
                      <ahyp:hlinkClr val="tx"/>
                    </a:ext>
                  </a:extLst>
                </a:hlinkClick>
              </a:rPr>
              <a:t>Baby’s Room Tour</a:t>
            </a:r>
            <a:endParaRPr sz="1400">
              <a:solidFill>
                <a:srgbClr val="D5A6BD"/>
              </a:solidFill>
              <a:latin typeface="Open Sans"/>
              <a:ea typeface="Open Sans"/>
              <a:cs typeface="Open Sans"/>
              <a:sym typeface="Open Sans"/>
            </a:endParaRPr>
          </a:p>
          <a:p>
            <a:pPr indent="-317500" lvl="0" marL="457200" rtl="0" algn="l">
              <a:lnSpc>
                <a:spcPct val="115000"/>
              </a:lnSpc>
              <a:spcBef>
                <a:spcPts val="0"/>
              </a:spcBef>
              <a:spcAft>
                <a:spcPts val="0"/>
              </a:spcAft>
              <a:buClr>
                <a:srgbClr val="D5A6BD"/>
              </a:buClr>
              <a:buSzPts val="1400"/>
              <a:buFont typeface="Open Sans"/>
              <a:buChar char="●"/>
            </a:pPr>
            <a:r>
              <a:rPr lang="en" sz="1400" u="sng">
                <a:solidFill>
                  <a:srgbClr val="D5A6BD"/>
                </a:solidFill>
                <a:latin typeface="Open Sans"/>
                <a:ea typeface="Open Sans"/>
                <a:cs typeface="Open Sans"/>
                <a:sym typeface="Open Sans"/>
                <a:hlinkClick r:id="rId8">
                  <a:extLst>
                    <a:ext uri="{A12FA001-AC4F-418D-AE19-62706E023703}">
                      <ahyp:hlinkClr val="tx"/>
                    </a:ext>
                  </a:extLst>
                </a:hlinkClick>
              </a:rPr>
              <a:t>Swim Session </a:t>
            </a:r>
            <a:endParaRPr sz="1400">
              <a:solidFill>
                <a:srgbClr val="D5A6BD"/>
              </a:solidFill>
              <a:latin typeface="Open Sans"/>
              <a:ea typeface="Open Sans"/>
              <a:cs typeface="Open Sans"/>
              <a:sym typeface="Open Sans"/>
            </a:endParaRPr>
          </a:p>
          <a:p>
            <a:pPr indent="-317500" lvl="0" marL="457200" rtl="0" algn="l">
              <a:lnSpc>
                <a:spcPct val="115000"/>
              </a:lnSpc>
              <a:spcBef>
                <a:spcPts val="0"/>
              </a:spcBef>
              <a:spcAft>
                <a:spcPts val="0"/>
              </a:spcAft>
              <a:buClr>
                <a:srgbClr val="D5A6BD"/>
              </a:buClr>
              <a:buSzPts val="1400"/>
              <a:buFont typeface="Open Sans"/>
              <a:buChar char="●"/>
            </a:pPr>
            <a:r>
              <a:rPr lang="en" sz="1400" u="sng">
                <a:solidFill>
                  <a:srgbClr val="D5A6BD"/>
                </a:solidFill>
                <a:latin typeface="Open Sans"/>
                <a:ea typeface="Open Sans"/>
                <a:cs typeface="Open Sans"/>
                <a:sym typeface="Open Sans"/>
                <a:hlinkClick r:id="rId9">
                  <a:extLst>
                    <a:ext uri="{A12FA001-AC4F-418D-AE19-62706E023703}">
                      <ahyp:hlinkClr val="tx"/>
                    </a:ext>
                  </a:extLst>
                </a:hlinkClick>
              </a:rPr>
              <a:t>Bedroom Tour</a:t>
            </a:r>
            <a:endParaRPr sz="1400">
              <a:solidFill>
                <a:srgbClr val="D5A6BD"/>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b="1" sz="1400">
              <a:latin typeface="Open Sans"/>
              <a:ea typeface="Open Sans"/>
              <a:cs typeface="Open Sans"/>
              <a:sym typeface="Open Sans"/>
            </a:endParaRPr>
          </a:p>
          <a:p>
            <a:pPr indent="0" lvl="0" marL="0" rtl="0" algn="l">
              <a:lnSpc>
                <a:spcPct val="115000"/>
              </a:lnSpc>
              <a:spcBef>
                <a:spcPts val="0"/>
              </a:spcBef>
              <a:spcAft>
                <a:spcPts val="0"/>
              </a:spcAft>
              <a:buNone/>
            </a:pPr>
            <a:r>
              <a:rPr b="1" lang="en" sz="1400">
                <a:solidFill>
                  <a:srgbClr val="A64D79"/>
                </a:solidFill>
                <a:latin typeface="Open Sans"/>
                <a:ea typeface="Open Sans"/>
                <a:cs typeface="Open Sans"/>
                <a:sym typeface="Open Sans"/>
              </a:rPr>
              <a:t>Animation</a:t>
            </a:r>
            <a:r>
              <a:rPr b="1" lang="en" sz="1400">
                <a:latin typeface="Open Sans"/>
                <a:ea typeface="Open Sans"/>
                <a:cs typeface="Open Sans"/>
                <a:sym typeface="Open Sans"/>
              </a:rPr>
              <a:t> </a:t>
            </a:r>
            <a:endParaRPr b="1" sz="1400">
              <a:latin typeface="Open Sans"/>
              <a:ea typeface="Open Sans"/>
              <a:cs typeface="Open Sans"/>
              <a:sym typeface="Open Sans"/>
            </a:endParaRPr>
          </a:p>
          <a:p>
            <a:pPr indent="-317500" lvl="0" marL="457200" rtl="0" algn="l">
              <a:lnSpc>
                <a:spcPct val="115000"/>
              </a:lnSpc>
              <a:spcBef>
                <a:spcPts val="0"/>
              </a:spcBef>
              <a:spcAft>
                <a:spcPts val="0"/>
              </a:spcAft>
              <a:buClr>
                <a:srgbClr val="D5A6BD"/>
              </a:buClr>
              <a:buSzPts val="1400"/>
              <a:buFont typeface="Open Sans"/>
              <a:buChar char="●"/>
            </a:pPr>
            <a:r>
              <a:rPr lang="en" sz="1400" u="sng">
                <a:solidFill>
                  <a:srgbClr val="D5A6BD"/>
                </a:solidFill>
                <a:latin typeface="Open Sans"/>
                <a:ea typeface="Open Sans"/>
                <a:cs typeface="Open Sans"/>
                <a:sym typeface="Open Sans"/>
                <a:hlinkClick r:id="rId10">
                  <a:extLst>
                    <a:ext uri="{A12FA001-AC4F-418D-AE19-62706E023703}">
                      <ahyp:hlinkClr val="tx"/>
                    </a:ext>
                  </a:extLst>
                </a:hlinkClick>
              </a:rPr>
              <a:t>Welcoming screen </a:t>
            </a:r>
            <a:endParaRPr sz="1400">
              <a:solidFill>
                <a:srgbClr val="D5A6BD"/>
              </a:solidFill>
              <a:latin typeface="Open Sans"/>
              <a:ea typeface="Open Sans"/>
              <a:cs typeface="Open Sans"/>
              <a:sym typeface="Open Sans"/>
            </a:endParaRPr>
          </a:p>
          <a:p>
            <a:pPr indent="-317500" lvl="0" marL="457200" rtl="0" algn="l">
              <a:lnSpc>
                <a:spcPct val="115000"/>
              </a:lnSpc>
              <a:spcBef>
                <a:spcPts val="0"/>
              </a:spcBef>
              <a:spcAft>
                <a:spcPts val="0"/>
              </a:spcAft>
              <a:buClr>
                <a:srgbClr val="D5A6BD"/>
              </a:buClr>
              <a:buSzPts val="1400"/>
              <a:buFont typeface="Open Sans"/>
              <a:buChar char="●"/>
            </a:pPr>
            <a:r>
              <a:rPr lang="en" sz="1400" u="sng">
                <a:solidFill>
                  <a:srgbClr val="D5A6BD"/>
                </a:solidFill>
                <a:latin typeface="Open Sans"/>
                <a:ea typeface="Open Sans"/>
                <a:cs typeface="Open Sans"/>
                <a:sym typeface="Open Sans"/>
                <a:hlinkClick r:id="rId11">
                  <a:extLst>
                    <a:ext uri="{A12FA001-AC4F-418D-AE19-62706E023703}">
                      <ahyp:hlinkClr val="tx"/>
                    </a:ext>
                  </a:extLst>
                </a:hlinkClick>
              </a:rPr>
              <a:t>Intro for the VR videos</a:t>
            </a:r>
            <a:r>
              <a:rPr lang="en" sz="1400">
                <a:solidFill>
                  <a:srgbClr val="D5A6BD"/>
                </a:solidFill>
                <a:latin typeface="Open Sans"/>
                <a:ea typeface="Open Sans"/>
                <a:cs typeface="Open Sans"/>
                <a:sym typeface="Open Sans"/>
              </a:rPr>
              <a:t> </a:t>
            </a:r>
            <a:endParaRPr sz="1400">
              <a:solidFill>
                <a:srgbClr val="D5A6BD"/>
              </a:solidFill>
              <a:latin typeface="Open Sans Light"/>
              <a:ea typeface="Open Sans Light"/>
              <a:cs typeface="Open Sans Light"/>
              <a:sym typeface="Open Sans Light"/>
            </a:endParaRPr>
          </a:p>
        </p:txBody>
      </p:sp>
      <p:pic>
        <p:nvPicPr>
          <p:cNvPr id="191" name="Google Shape;191;p26"/>
          <p:cNvPicPr preferRelativeResize="0"/>
          <p:nvPr/>
        </p:nvPicPr>
        <p:blipFill>
          <a:blip r:embed="rId12">
            <a:alphaModFix/>
          </a:blip>
          <a:stretch>
            <a:fillRect/>
          </a:stretch>
        </p:blipFill>
        <p:spPr>
          <a:xfrm>
            <a:off x="205000" y="986000"/>
            <a:ext cx="4618200" cy="92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16900" y="285050"/>
            <a:ext cx="4118425" cy="92850"/>
          </a:xfrm>
          <a:prstGeom prst="rect">
            <a:avLst/>
          </a:prstGeom>
          <a:noFill/>
          <a:ln>
            <a:noFill/>
          </a:ln>
        </p:spPr>
      </p:pic>
      <p:sp>
        <p:nvSpPr>
          <p:cNvPr id="61" name="Google Shape;61;p14"/>
          <p:cNvSpPr txBox="1"/>
          <p:nvPr>
            <p:ph idx="4294967295" type="ctrTitle"/>
          </p:nvPr>
        </p:nvSpPr>
        <p:spPr>
          <a:xfrm>
            <a:off x="216900" y="376725"/>
            <a:ext cx="4118400" cy="7341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Elevator PITCH</a:t>
            </a:r>
            <a:r>
              <a:rPr b="1" lang="en" sz="3600">
                <a:solidFill>
                  <a:srgbClr val="A64D79"/>
                </a:solidFill>
                <a:latin typeface="Amatic SC"/>
                <a:ea typeface="Amatic SC"/>
                <a:cs typeface="Amatic SC"/>
                <a:sym typeface="Amatic SC"/>
              </a:rPr>
              <a:t> </a:t>
            </a:r>
            <a:endParaRPr sz="2000">
              <a:solidFill>
                <a:srgbClr val="A64D79"/>
              </a:solidFill>
              <a:latin typeface="Open Sans"/>
              <a:ea typeface="Open Sans"/>
              <a:cs typeface="Open Sans"/>
              <a:sym typeface="Open Sans"/>
            </a:endParaRPr>
          </a:p>
        </p:txBody>
      </p:sp>
      <p:sp>
        <p:nvSpPr>
          <p:cNvPr id="62" name="Google Shape;62;p14"/>
          <p:cNvSpPr txBox="1"/>
          <p:nvPr>
            <p:ph idx="4294967295" type="ctrTitle"/>
          </p:nvPr>
        </p:nvSpPr>
        <p:spPr>
          <a:xfrm>
            <a:off x="216900" y="1022400"/>
            <a:ext cx="4348800" cy="2230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A64D79"/>
                </a:solidFill>
                <a:latin typeface="Open Sans Light"/>
                <a:ea typeface="Open Sans Light"/>
                <a:cs typeface="Open Sans Light"/>
                <a:sym typeface="Open Sans Light"/>
              </a:rPr>
              <a:t>We all talk about the medical treatment and services available in different countries during the covid pandemic. This is especially important for the parents-to-be as they just found out that they are pregnant and are looking for information to provide the best and safest care for both the mothers and the newborn. Taiwan has one of the best medical care in the world, and we also have one of the most established postnatal care systems. The 30-day postnatal care is deeply embedded in our culture, and a lot of hospitals and care centers offer different packages. </a:t>
            </a:r>
            <a:endParaRPr sz="1200">
              <a:solidFill>
                <a:srgbClr val="A64D79"/>
              </a:solidFill>
              <a:latin typeface="Open Sans Light"/>
              <a:ea typeface="Open Sans Light"/>
              <a:cs typeface="Open Sans Light"/>
              <a:sym typeface="Open Sans Light"/>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A64D79"/>
              </a:solidFill>
              <a:latin typeface="Open Sans Light"/>
              <a:ea typeface="Open Sans Light"/>
              <a:cs typeface="Open Sans Light"/>
              <a:sym typeface="Open Sans Light"/>
            </a:endParaRPr>
          </a:p>
          <a:p>
            <a:pPr indent="0" lvl="0" marL="0" rtl="0" algn="just">
              <a:lnSpc>
                <a:spcPct val="115000"/>
              </a:lnSpc>
              <a:spcBef>
                <a:spcPts val="0"/>
              </a:spcBef>
              <a:spcAft>
                <a:spcPts val="0"/>
              </a:spcAft>
              <a:buNone/>
            </a:pPr>
            <a:r>
              <a:rPr lang="en" sz="1200">
                <a:solidFill>
                  <a:srgbClr val="A64D79"/>
                </a:solidFill>
                <a:latin typeface="Open Sans Light"/>
                <a:ea typeface="Open Sans Light"/>
                <a:cs typeface="Open Sans Light"/>
                <a:sym typeface="Open Sans Light"/>
              </a:rPr>
              <a:t>However, the 30-day postnatal care is still a new concept among the English speakers. The information available online may not be transparent or consolidated especially for the foreigners who are based in Taiwan, or those who plan to travel to Taiwan for postnatal care. These English-speaking parents-to-be don’t usually know who to go to for more information, either. </a:t>
            </a:r>
            <a:endParaRPr sz="1400">
              <a:solidFill>
                <a:srgbClr val="A64D79"/>
              </a:solidFill>
              <a:latin typeface="Open Sans Light"/>
              <a:ea typeface="Open Sans Light"/>
              <a:cs typeface="Open Sans Light"/>
              <a:sym typeface="Open Sans Light"/>
            </a:endParaRPr>
          </a:p>
        </p:txBody>
      </p:sp>
      <p:sp>
        <p:nvSpPr>
          <p:cNvPr id="63" name="Google Shape;63;p14"/>
          <p:cNvSpPr txBox="1"/>
          <p:nvPr>
            <p:ph idx="4294967295" type="ctrTitle"/>
          </p:nvPr>
        </p:nvSpPr>
        <p:spPr>
          <a:xfrm>
            <a:off x="4632400" y="932750"/>
            <a:ext cx="4348800" cy="2230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A64D79"/>
                </a:solidFill>
                <a:latin typeface="Open Sans Light"/>
                <a:ea typeface="Open Sans Light"/>
                <a:cs typeface="Open Sans Light"/>
                <a:sym typeface="Open Sans Light"/>
              </a:rPr>
              <a:t>My initial goal is to create a platform that provides information for English-speaking parents-to-be in Taiwan that helps them understand the benefit of Taiwan’s 30-day postnatal care, and recommend a service provider that I personally used. </a:t>
            </a:r>
            <a:endParaRPr sz="1200">
              <a:solidFill>
                <a:srgbClr val="A64D79"/>
              </a:solidFill>
              <a:latin typeface="Open Sans Light"/>
              <a:ea typeface="Open Sans Light"/>
              <a:cs typeface="Open Sans Light"/>
              <a:sym typeface="Open Sans Light"/>
            </a:endParaRPr>
          </a:p>
          <a:p>
            <a:pPr indent="0" lvl="0" marL="0" rtl="0" algn="just">
              <a:spcBef>
                <a:spcPts val="0"/>
              </a:spcBef>
              <a:spcAft>
                <a:spcPts val="0"/>
              </a:spcAft>
              <a:buNone/>
            </a:pPr>
            <a:r>
              <a:t/>
            </a:r>
            <a:endParaRPr sz="1200">
              <a:solidFill>
                <a:srgbClr val="A64D79"/>
              </a:solidFill>
              <a:latin typeface="Open Sans Light"/>
              <a:ea typeface="Open Sans Light"/>
              <a:cs typeface="Open Sans Light"/>
              <a:sym typeface="Open Sans Light"/>
            </a:endParaRPr>
          </a:p>
          <a:p>
            <a:pPr indent="0" lvl="0" marL="0" rtl="0" algn="just">
              <a:spcBef>
                <a:spcPts val="0"/>
              </a:spcBef>
              <a:spcAft>
                <a:spcPts val="0"/>
              </a:spcAft>
              <a:buNone/>
            </a:pPr>
            <a:r>
              <a:rPr lang="en" sz="1200">
                <a:solidFill>
                  <a:srgbClr val="A64D79"/>
                </a:solidFill>
                <a:latin typeface="Open Sans Light"/>
                <a:ea typeface="Open Sans Light"/>
                <a:cs typeface="Open Sans Light"/>
                <a:sym typeface="Open Sans Light"/>
              </a:rPr>
              <a:t>Since I am also an Early Education and Care (EEC) certified teacher in both the United States and Taiwan, therefore, I also wish to create a safe and happy community that targets both postnatal care and early education for the English-speakers in Taiwan. All the leads collected during the current project will be used in my next Concept Studio project which is targeted to launch in 2021. </a:t>
            </a:r>
            <a:endParaRPr sz="1200">
              <a:solidFill>
                <a:srgbClr val="A64D79"/>
              </a:solidFill>
              <a:latin typeface="Open Sans Light"/>
              <a:ea typeface="Open Sans Light"/>
              <a:cs typeface="Open Sans Light"/>
              <a:sym typeface="Open Sans Light"/>
            </a:endParaRPr>
          </a:p>
          <a:p>
            <a:pPr indent="0" lvl="0" marL="0" rtl="0" algn="just">
              <a:spcBef>
                <a:spcPts val="0"/>
              </a:spcBef>
              <a:spcAft>
                <a:spcPts val="0"/>
              </a:spcAft>
              <a:buNone/>
            </a:pPr>
            <a:r>
              <a:t/>
            </a:r>
            <a:endParaRPr sz="1200">
              <a:solidFill>
                <a:srgbClr val="A64D79"/>
              </a:solidFill>
              <a:latin typeface="Open Sans Light"/>
              <a:ea typeface="Open Sans Light"/>
              <a:cs typeface="Open Sans Light"/>
              <a:sym typeface="Open Sans Light"/>
            </a:endParaRPr>
          </a:p>
          <a:p>
            <a:pPr indent="0" lvl="0" marL="0" rtl="0" algn="just">
              <a:spcBef>
                <a:spcPts val="0"/>
              </a:spcBef>
              <a:spcAft>
                <a:spcPts val="0"/>
              </a:spcAft>
              <a:buNone/>
            </a:pPr>
            <a:r>
              <a:rPr lang="en" sz="1200">
                <a:solidFill>
                  <a:srgbClr val="A64D79"/>
                </a:solidFill>
                <a:latin typeface="Open Sans Light"/>
                <a:ea typeface="Open Sans Light"/>
                <a:cs typeface="Open Sans Light"/>
                <a:sym typeface="Open Sans Light"/>
              </a:rPr>
              <a:t>This final document illustrates my process of creating the digital guide, in the form of a site, for the parents-to-be during the Pandemic. Using virtual reality and other digital media, I intend to share a quality postnatal journey with Taiwan 30-day postnatal care, and preparing postnatal and early education community with lead generation</a:t>
            </a:r>
            <a:endParaRPr sz="1100">
              <a:solidFill>
                <a:srgbClr val="A64D79"/>
              </a:solidFill>
              <a:latin typeface="Open Sans Light"/>
              <a:ea typeface="Open Sans Light"/>
              <a:cs typeface="Open Sans Light"/>
              <a:sym typeface="Open Sans Light"/>
            </a:endParaRPr>
          </a:p>
          <a:p>
            <a:pPr indent="0" lvl="0" marL="0" rtl="0" algn="just">
              <a:lnSpc>
                <a:spcPct val="110000"/>
              </a:lnSpc>
              <a:spcBef>
                <a:spcPts val="0"/>
              </a:spcBef>
              <a:spcAft>
                <a:spcPts val="0"/>
              </a:spcAft>
              <a:buNone/>
            </a:pPr>
            <a:r>
              <a:t/>
            </a:r>
            <a:endParaRPr sz="1400">
              <a:solidFill>
                <a:srgbClr val="A64D79"/>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4294967295" type="ctrTitle"/>
          </p:nvPr>
        </p:nvSpPr>
        <p:spPr>
          <a:xfrm>
            <a:off x="205000" y="544000"/>
            <a:ext cx="4618200" cy="7659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Covid, Postnatal, Parents-to-be</a:t>
            </a:r>
            <a:endParaRPr sz="2000">
              <a:solidFill>
                <a:srgbClr val="A64D79"/>
              </a:solidFill>
              <a:latin typeface="Open Sans"/>
              <a:ea typeface="Open Sans"/>
              <a:cs typeface="Open Sans"/>
              <a:sym typeface="Open Sans"/>
            </a:endParaRPr>
          </a:p>
        </p:txBody>
      </p:sp>
      <p:pic>
        <p:nvPicPr>
          <p:cNvPr id="69" name="Google Shape;69;p15"/>
          <p:cNvPicPr preferRelativeResize="0"/>
          <p:nvPr/>
        </p:nvPicPr>
        <p:blipFill>
          <a:blip r:embed="rId3">
            <a:alphaModFix/>
          </a:blip>
          <a:stretch>
            <a:fillRect/>
          </a:stretch>
        </p:blipFill>
        <p:spPr>
          <a:xfrm>
            <a:off x="4989200" y="152400"/>
            <a:ext cx="4019843" cy="4838700"/>
          </a:xfrm>
          <a:prstGeom prst="rect">
            <a:avLst/>
          </a:prstGeom>
          <a:noFill/>
          <a:ln>
            <a:noFill/>
          </a:ln>
        </p:spPr>
      </p:pic>
      <p:sp>
        <p:nvSpPr>
          <p:cNvPr id="70" name="Google Shape;70;p15"/>
          <p:cNvSpPr txBox="1"/>
          <p:nvPr>
            <p:ph idx="4294967295" type="ctrTitle"/>
          </p:nvPr>
        </p:nvSpPr>
        <p:spPr>
          <a:xfrm>
            <a:off x="257250" y="1479600"/>
            <a:ext cx="4460700" cy="3183000"/>
          </a:xfrm>
          <a:prstGeom prst="rect">
            <a:avLst/>
          </a:prstGeom>
        </p:spPr>
        <p:txBody>
          <a:bodyPr anchorCtr="0" anchor="t" bIns="91425" lIns="91425" spcFirstLastPara="1" rIns="91425" wrap="square" tIns="91425">
            <a:noAutofit/>
          </a:bodyPr>
          <a:lstStyle/>
          <a:p>
            <a:pPr indent="-304800" lvl="0" marL="457200" marR="0" rtl="0" algn="just">
              <a:lnSpc>
                <a:spcPct val="115000"/>
              </a:lnSpc>
              <a:spcBef>
                <a:spcPts val="0"/>
              </a:spcBef>
              <a:spcAft>
                <a:spcPts val="0"/>
              </a:spcAft>
              <a:buClr>
                <a:srgbClr val="A64D79"/>
              </a:buClr>
              <a:buSzPts val="1200"/>
              <a:buFont typeface="Open Sans Light"/>
              <a:buChar char="●"/>
            </a:pPr>
            <a:r>
              <a:rPr lang="en" sz="1200">
                <a:solidFill>
                  <a:srgbClr val="A64D79"/>
                </a:solidFill>
                <a:latin typeface="Open Sans Light"/>
                <a:ea typeface="Open Sans Light"/>
                <a:cs typeface="Open Sans Light"/>
                <a:sym typeface="Open Sans Light"/>
              </a:rPr>
              <a:t>Medical treatment and services are very important during the </a:t>
            </a:r>
            <a:r>
              <a:rPr b="1" lang="en" sz="1200">
                <a:solidFill>
                  <a:srgbClr val="A64D79"/>
                </a:solidFill>
                <a:latin typeface="Open Sans"/>
                <a:ea typeface="Open Sans"/>
                <a:cs typeface="Open Sans"/>
                <a:sym typeface="Open Sans"/>
              </a:rPr>
              <a:t>Covid Pandemic</a:t>
            </a:r>
            <a:endParaRPr b="1" sz="1200">
              <a:solidFill>
                <a:srgbClr val="A64D79"/>
              </a:solidFill>
              <a:latin typeface="Open Sans"/>
              <a:ea typeface="Open Sans"/>
              <a:cs typeface="Open Sans"/>
              <a:sym typeface="Open Sans"/>
            </a:endParaRPr>
          </a:p>
          <a:p>
            <a:pPr indent="-304800" lvl="0" marL="457200" marR="0" rtl="0" algn="just">
              <a:lnSpc>
                <a:spcPct val="115000"/>
              </a:lnSpc>
              <a:spcBef>
                <a:spcPts val="0"/>
              </a:spcBef>
              <a:spcAft>
                <a:spcPts val="0"/>
              </a:spcAft>
              <a:buClr>
                <a:srgbClr val="A64D79"/>
              </a:buClr>
              <a:buSzPts val="1200"/>
              <a:buFont typeface="Open Sans Light"/>
              <a:buChar char="●"/>
            </a:pPr>
            <a:r>
              <a:rPr lang="en" sz="1200">
                <a:solidFill>
                  <a:srgbClr val="A64D79"/>
                </a:solidFill>
                <a:latin typeface="Open Sans Light"/>
                <a:ea typeface="Open Sans Light"/>
                <a:cs typeface="Open Sans Light"/>
                <a:sym typeface="Open Sans Light"/>
              </a:rPr>
              <a:t>Taiwan has one of the best healthcare and the </a:t>
            </a:r>
            <a:r>
              <a:rPr b="1" lang="en" sz="1200">
                <a:solidFill>
                  <a:srgbClr val="A64D79"/>
                </a:solidFill>
                <a:latin typeface="Open Sans"/>
                <a:ea typeface="Open Sans"/>
                <a:cs typeface="Open Sans"/>
                <a:sym typeface="Open Sans"/>
              </a:rPr>
              <a:t>30-day postnatal care system</a:t>
            </a:r>
            <a:r>
              <a:rPr lang="en" sz="1200">
                <a:solidFill>
                  <a:srgbClr val="A64D79"/>
                </a:solidFill>
                <a:latin typeface="Open Sans Light"/>
                <a:ea typeface="Open Sans Light"/>
                <a:cs typeface="Open Sans Light"/>
                <a:sym typeface="Open Sans Light"/>
              </a:rPr>
              <a:t> is popular</a:t>
            </a:r>
            <a:endParaRPr sz="1200">
              <a:solidFill>
                <a:srgbClr val="A64D79"/>
              </a:solidFill>
              <a:latin typeface="Open Sans Light"/>
              <a:ea typeface="Open Sans Light"/>
              <a:cs typeface="Open Sans Light"/>
              <a:sym typeface="Open Sans Light"/>
            </a:endParaRPr>
          </a:p>
          <a:p>
            <a:pPr indent="-304800" lvl="0" marL="457200" marR="0" rtl="0" algn="just">
              <a:lnSpc>
                <a:spcPct val="115000"/>
              </a:lnSpc>
              <a:spcBef>
                <a:spcPts val="0"/>
              </a:spcBef>
              <a:spcAft>
                <a:spcPts val="0"/>
              </a:spcAft>
              <a:buClr>
                <a:srgbClr val="A64D79"/>
              </a:buClr>
              <a:buSzPts val="1200"/>
              <a:buFont typeface="Open Sans Light"/>
              <a:buChar char="●"/>
            </a:pPr>
            <a:r>
              <a:rPr lang="en" sz="1200">
                <a:solidFill>
                  <a:srgbClr val="A64D79"/>
                </a:solidFill>
                <a:latin typeface="Open Sans Light"/>
                <a:ea typeface="Open Sans Light"/>
                <a:cs typeface="Open Sans Light"/>
                <a:sym typeface="Open Sans Light"/>
              </a:rPr>
              <a:t>Information of the postnatal care system is</a:t>
            </a:r>
            <a:r>
              <a:rPr b="1" lang="en" sz="1200">
                <a:solidFill>
                  <a:srgbClr val="A64D79"/>
                </a:solidFill>
                <a:latin typeface="Open Sans"/>
                <a:ea typeface="Open Sans"/>
                <a:cs typeface="Open Sans"/>
                <a:sym typeface="Open Sans"/>
              </a:rPr>
              <a:t> not </a:t>
            </a:r>
            <a:r>
              <a:rPr b="1" lang="en" sz="1200">
                <a:solidFill>
                  <a:srgbClr val="A64D79"/>
                </a:solidFill>
                <a:latin typeface="Open Sans"/>
                <a:ea typeface="Open Sans"/>
                <a:cs typeface="Open Sans"/>
                <a:sym typeface="Open Sans"/>
              </a:rPr>
              <a:t>English-speakers-</a:t>
            </a:r>
            <a:r>
              <a:rPr b="1" lang="en" sz="1200">
                <a:solidFill>
                  <a:srgbClr val="A64D79"/>
                </a:solidFill>
                <a:latin typeface="Open Sans"/>
                <a:ea typeface="Open Sans"/>
                <a:cs typeface="Open Sans"/>
                <a:sym typeface="Open Sans"/>
              </a:rPr>
              <a:t>friendly</a:t>
            </a:r>
            <a:endParaRPr b="1" sz="1200">
              <a:solidFill>
                <a:srgbClr val="A64D79"/>
              </a:solidFill>
              <a:latin typeface="Open Sans"/>
              <a:ea typeface="Open Sans"/>
              <a:cs typeface="Open Sans"/>
              <a:sym typeface="Open Sans"/>
            </a:endParaRPr>
          </a:p>
          <a:p>
            <a:pPr indent="-304800" lvl="0" marL="457200" marR="0" rtl="0" algn="just">
              <a:lnSpc>
                <a:spcPct val="115000"/>
              </a:lnSpc>
              <a:spcBef>
                <a:spcPts val="0"/>
              </a:spcBef>
              <a:spcAft>
                <a:spcPts val="0"/>
              </a:spcAft>
              <a:buClr>
                <a:srgbClr val="A64D79"/>
              </a:buClr>
              <a:buSzPts val="1200"/>
              <a:buFont typeface="Open Sans Light"/>
              <a:buChar char="●"/>
            </a:pPr>
            <a:r>
              <a:rPr lang="en" sz="1200">
                <a:solidFill>
                  <a:srgbClr val="A64D79"/>
                </a:solidFill>
                <a:latin typeface="Open Sans Light"/>
                <a:ea typeface="Open Sans Light"/>
                <a:cs typeface="Open Sans Light"/>
                <a:sym typeface="Open Sans Light"/>
              </a:rPr>
              <a:t>Many </a:t>
            </a:r>
            <a:r>
              <a:rPr b="1" lang="en" sz="1200">
                <a:solidFill>
                  <a:srgbClr val="A64D79"/>
                </a:solidFill>
                <a:latin typeface="Open Sans"/>
                <a:ea typeface="Open Sans"/>
                <a:cs typeface="Open Sans"/>
                <a:sym typeface="Open Sans"/>
              </a:rPr>
              <a:t>options</a:t>
            </a:r>
            <a:r>
              <a:rPr lang="en" sz="1200">
                <a:solidFill>
                  <a:srgbClr val="A64D79"/>
                </a:solidFill>
                <a:latin typeface="Open Sans Light"/>
                <a:ea typeface="Open Sans Light"/>
                <a:cs typeface="Open Sans Light"/>
                <a:sym typeface="Open Sans Light"/>
              </a:rPr>
              <a:t> in Taiwan, tough to determine which one </a:t>
            </a:r>
            <a:r>
              <a:rPr b="1" lang="en" sz="1200">
                <a:solidFill>
                  <a:srgbClr val="A64D79"/>
                </a:solidFill>
                <a:latin typeface="Open Sans"/>
                <a:ea typeface="Open Sans"/>
                <a:cs typeface="Open Sans"/>
                <a:sym typeface="Open Sans"/>
              </a:rPr>
              <a:t>meets the needs</a:t>
            </a:r>
            <a:endParaRPr b="1" sz="1200">
              <a:solidFill>
                <a:srgbClr val="A64D79"/>
              </a:solidFill>
              <a:latin typeface="Open Sans"/>
              <a:ea typeface="Open Sans"/>
              <a:cs typeface="Open Sans"/>
              <a:sym typeface="Open Sans"/>
            </a:endParaRPr>
          </a:p>
          <a:p>
            <a:pPr indent="-304800" lvl="0" marL="457200" marR="0" rtl="0" algn="just">
              <a:lnSpc>
                <a:spcPct val="115000"/>
              </a:lnSpc>
              <a:spcBef>
                <a:spcPts val="0"/>
              </a:spcBef>
              <a:spcAft>
                <a:spcPts val="0"/>
              </a:spcAft>
              <a:buClr>
                <a:srgbClr val="A64D79"/>
              </a:buClr>
              <a:buSzPts val="1200"/>
              <a:buFont typeface="Open Sans Light"/>
              <a:buChar char="●"/>
            </a:pPr>
            <a:r>
              <a:rPr b="1" lang="en" sz="1200">
                <a:solidFill>
                  <a:srgbClr val="A64D79"/>
                </a:solidFill>
                <a:latin typeface="Open Sans"/>
                <a:ea typeface="Open Sans"/>
                <a:cs typeface="Open Sans"/>
                <a:sym typeface="Open Sans"/>
              </a:rPr>
              <a:t>Social Distancing</a:t>
            </a:r>
            <a:r>
              <a:rPr lang="en" sz="1200">
                <a:solidFill>
                  <a:srgbClr val="A64D79"/>
                </a:solidFill>
                <a:latin typeface="Open Sans Light"/>
                <a:ea typeface="Open Sans Light"/>
                <a:cs typeface="Open Sans Light"/>
                <a:sym typeface="Open Sans Light"/>
              </a:rPr>
              <a:t> under Pandemic prevents visiting the facilities before commitment </a:t>
            </a:r>
            <a:endParaRPr sz="1200">
              <a:solidFill>
                <a:srgbClr val="A64D79"/>
              </a:solidFill>
              <a:latin typeface="Open Sans Light"/>
              <a:ea typeface="Open Sans Light"/>
              <a:cs typeface="Open Sans Light"/>
              <a:sym typeface="Open Sans Light"/>
            </a:endParaRPr>
          </a:p>
          <a:p>
            <a:pPr indent="-304800" lvl="0" marL="457200" marR="0" rtl="0" algn="just">
              <a:lnSpc>
                <a:spcPct val="115000"/>
              </a:lnSpc>
              <a:spcBef>
                <a:spcPts val="0"/>
              </a:spcBef>
              <a:spcAft>
                <a:spcPts val="0"/>
              </a:spcAft>
              <a:buClr>
                <a:srgbClr val="A64D79"/>
              </a:buClr>
              <a:buSzPts val="1200"/>
              <a:buFont typeface="Open Sans Light"/>
              <a:buChar char="●"/>
            </a:pPr>
            <a:r>
              <a:rPr lang="en" sz="1200">
                <a:solidFill>
                  <a:srgbClr val="A64D79"/>
                </a:solidFill>
                <a:latin typeface="Open Sans Light"/>
                <a:ea typeface="Open Sans Light"/>
                <a:cs typeface="Open Sans Light"/>
                <a:sym typeface="Open Sans Light"/>
              </a:rPr>
              <a:t>Postnatal isn’t an one-off short term journey, English speaking parents need to form a </a:t>
            </a:r>
            <a:r>
              <a:rPr b="1" lang="en" sz="1200">
                <a:solidFill>
                  <a:srgbClr val="A64D79"/>
                </a:solidFill>
                <a:latin typeface="Open Sans"/>
                <a:ea typeface="Open Sans"/>
                <a:cs typeface="Open Sans"/>
                <a:sym typeface="Open Sans"/>
              </a:rPr>
              <a:t>community</a:t>
            </a:r>
            <a:r>
              <a:rPr lang="en" sz="1200">
                <a:solidFill>
                  <a:srgbClr val="A64D79"/>
                </a:solidFill>
                <a:latin typeface="Open Sans Light"/>
                <a:ea typeface="Open Sans Light"/>
                <a:cs typeface="Open Sans Light"/>
                <a:sym typeface="Open Sans Light"/>
              </a:rPr>
              <a:t> for </a:t>
            </a:r>
            <a:r>
              <a:rPr b="1" lang="en" sz="1200">
                <a:solidFill>
                  <a:srgbClr val="A64D79"/>
                </a:solidFill>
                <a:latin typeface="Open Sans"/>
                <a:ea typeface="Open Sans"/>
                <a:cs typeface="Open Sans"/>
                <a:sym typeface="Open Sans"/>
              </a:rPr>
              <a:t>postnatal and early education</a:t>
            </a:r>
            <a:r>
              <a:rPr lang="en" sz="1200">
                <a:solidFill>
                  <a:srgbClr val="A64D79"/>
                </a:solidFill>
                <a:latin typeface="Open Sans Light"/>
                <a:ea typeface="Open Sans Light"/>
                <a:cs typeface="Open Sans Light"/>
                <a:sym typeface="Open Sans Light"/>
              </a:rPr>
              <a:t> to continue to provide the best care for their children long term </a:t>
            </a:r>
            <a:endParaRPr sz="1200">
              <a:solidFill>
                <a:srgbClr val="A64D79"/>
              </a:solidFill>
              <a:latin typeface="Open Sans Light"/>
              <a:ea typeface="Open Sans Light"/>
              <a:cs typeface="Open Sans Light"/>
              <a:sym typeface="Open Sans Light"/>
            </a:endParaRPr>
          </a:p>
        </p:txBody>
      </p:sp>
      <p:pic>
        <p:nvPicPr>
          <p:cNvPr id="71" name="Google Shape;71;p15"/>
          <p:cNvPicPr preferRelativeResize="0"/>
          <p:nvPr/>
        </p:nvPicPr>
        <p:blipFill>
          <a:blip r:embed="rId4">
            <a:alphaModFix/>
          </a:blip>
          <a:stretch>
            <a:fillRect/>
          </a:stretch>
        </p:blipFill>
        <p:spPr>
          <a:xfrm>
            <a:off x="205000" y="1281275"/>
            <a:ext cx="4618200" cy="92849"/>
          </a:xfrm>
          <a:prstGeom prst="rect">
            <a:avLst/>
          </a:prstGeom>
          <a:noFill/>
          <a:ln>
            <a:noFill/>
          </a:ln>
        </p:spPr>
      </p:pic>
      <p:sp>
        <p:nvSpPr>
          <p:cNvPr id="72" name="Google Shape;72;p15"/>
          <p:cNvSpPr txBox="1"/>
          <p:nvPr/>
        </p:nvSpPr>
        <p:spPr>
          <a:xfrm>
            <a:off x="90225" y="0"/>
            <a:ext cx="2486400" cy="6723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Elevator PITCH </a:t>
            </a:r>
            <a:endParaRPr sz="2000">
              <a:solidFill>
                <a:srgbClr val="A64D79"/>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216900" y="285050"/>
            <a:ext cx="4118425" cy="92850"/>
          </a:xfrm>
          <a:prstGeom prst="rect">
            <a:avLst/>
          </a:prstGeom>
          <a:noFill/>
          <a:ln>
            <a:noFill/>
          </a:ln>
        </p:spPr>
      </p:pic>
      <p:sp>
        <p:nvSpPr>
          <p:cNvPr id="78" name="Google Shape;78;p16"/>
          <p:cNvSpPr txBox="1"/>
          <p:nvPr>
            <p:ph idx="4294967295" type="ctrTitle"/>
          </p:nvPr>
        </p:nvSpPr>
        <p:spPr>
          <a:xfrm>
            <a:off x="216900" y="376725"/>
            <a:ext cx="4118400" cy="7341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PROJECT GOALS</a:t>
            </a:r>
            <a:endParaRPr sz="2000">
              <a:solidFill>
                <a:srgbClr val="A64D79"/>
              </a:solidFill>
              <a:latin typeface="Open Sans"/>
              <a:ea typeface="Open Sans"/>
              <a:cs typeface="Open Sans"/>
              <a:sym typeface="Open Sans"/>
            </a:endParaRPr>
          </a:p>
        </p:txBody>
      </p:sp>
      <p:sp>
        <p:nvSpPr>
          <p:cNvPr id="79" name="Google Shape;79;p16"/>
          <p:cNvSpPr/>
          <p:nvPr/>
        </p:nvSpPr>
        <p:spPr>
          <a:xfrm>
            <a:off x="498538" y="1391400"/>
            <a:ext cx="3726600" cy="23607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A64D79"/>
                </a:solidFill>
                <a:latin typeface="Open Sans"/>
                <a:ea typeface="Open Sans"/>
                <a:cs typeface="Open Sans"/>
                <a:sym typeface="Open Sans"/>
              </a:rPr>
              <a:t>GOAL#1</a:t>
            </a:r>
            <a:endParaRPr sz="1800">
              <a:solidFill>
                <a:srgbClr val="A64D79"/>
              </a:solidFill>
              <a:latin typeface="Open Sans"/>
              <a:ea typeface="Open Sans"/>
              <a:cs typeface="Open Sans"/>
              <a:sym typeface="Open Sans"/>
            </a:endParaRPr>
          </a:p>
          <a:p>
            <a:pPr indent="0" lvl="0" marL="0" rtl="0" algn="ctr">
              <a:spcBef>
                <a:spcPts val="0"/>
              </a:spcBef>
              <a:spcAft>
                <a:spcPts val="0"/>
              </a:spcAft>
              <a:buNone/>
            </a:pPr>
            <a:r>
              <a:t/>
            </a:r>
            <a:endParaRPr sz="1800">
              <a:solidFill>
                <a:srgbClr val="A64D79"/>
              </a:solidFill>
              <a:latin typeface="Open Sans"/>
              <a:ea typeface="Open Sans"/>
              <a:cs typeface="Open Sans"/>
              <a:sym typeface="Open Sans"/>
            </a:endParaRPr>
          </a:p>
          <a:p>
            <a:pPr indent="0" lvl="0" marL="0" rtl="0" algn="ctr">
              <a:spcBef>
                <a:spcPts val="0"/>
              </a:spcBef>
              <a:spcAft>
                <a:spcPts val="0"/>
              </a:spcAft>
              <a:buNone/>
            </a:pPr>
            <a:r>
              <a:rPr lang="en" sz="1800">
                <a:solidFill>
                  <a:srgbClr val="A64D79"/>
                </a:solidFill>
                <a:latin typeface="Open Sans"/>
                <a:ea typeface="Open Sans"/>
                <a:cs typeface="Open Sans"/>
                <a:sym typeface="Open Sans"/>
              </a:rPr>
              <a:t>Provide a Contact Window and Information Source</a:t>
            </a:r>
            <a:r>
              <a:rPr lang="en" sz="1800">
                <a:solidFill>
                  <a:srgbClr val="A64D79"/>
                </a:solidFill>
                <a:latin typeface="Open Sans"/>
                <a:ea typeface="Open Sans"/>
                <a:cs typeface="Open Sans"/>
                <a:sym typeface="Open Sans"/>
              </a:rPr>
              <a:t> </a:t>
            </a:r>
            <a:endParaRPr sz="1800">
              <a:solidFill>
                <a:srgbClr val="A64D79"/>
              </a:solidFill>
              <a:latin typeface="Open Sans"/>
              <a:ea typeface="Open Sans"/>
              <a:cs typeface="Open Sans"/>
              <a:sym typeface="Open Sans"/>
            </a:endParaRPr>
          </a:p>
          <a:p>
            <a:pPr indent="0" lvl="0" marL="0" rtl="0" algn="ctr">
              <a:spcBef>
                <a:spcPts val="0"/>
              </a:spcBef>
              <a:spcAft>
                <a:spcPts val="0"/>
              </a:spcAft>
              <a:buNone/>
            </a:pPr>
            <a:r>
              <a:rPr lang="en" sz="1800">
                <a:solidFill>
                  <a:srgbClr val="A64D79"/>
                </a:solidFill>
                <a:latin typeface="Open Sans"/>
                <a:ea typeface="Open Sans"/>
                <a:cs typeface="Open Sans"/>
                <a:sym typeface="Open Sans"/>
              </a:rPr>
              <a:t>for Parents-to-be </a:t>
            </a:r>
            <a:endParaRPr sz="1800">
              <a:solidFill>
                <a:srgbClr val="A64D79"/>
              </a:solidFill>
              <a:latin typeface="Open Sans"/>
              <a:ea typeface="Open Sans"/>
              <a:cs typeface="Open Sans"/>
              <a:sym typeface="Open Sans"/>
            </a:endParaRPr>
          </a:p>
          <a:p>
            <a:pPr indent="0" lvl="0" marL="0" rtl="0" algn="ctr">
              <a:spcBef>
                <a:spcPts val="0"/>
              </a:spcBef>
              <a:spcAft>
                <a:spcPts val="0"/>
              </a:spcAft>
              <a:buNone/>
            </a:pPr>
            <a:r>
              <a:rPr lang="en" sz="1800">
                <a:solidFill>
                  <a:srgbClr val="A64D79"/>
                </a:solidFill>
                <a:latin typeface="Open Sans"/>
                <a:ea typeface="Open Sans"/>
                <a:cs typeface="Open Sans"/>
                <a:sym typeface="Open Sans"/>
              </a:rPr>
              <a:t>Based in Taiwan</a:t>
            </a:r>
            <a:endParaRPr sz="2100">
              <a:solidFill>
                <a:srgbClr val="A64D79"/>
              </a:solidFill>
              <a:latin typeface="Open Sans"/>
              <a:ea typeface="Open Sans"/>
              <a:cs typeface="Open Sans"/>
              <a:sym typeface="Open Sans"/>
            </a:endParaRPr>
          </a:p>
        </p:txBody>
      </p:sp>
      <p:sp>
        <p:nvSpPr>
          <p:cNvPr id="80" name="Google Shape;80;p16"/>
          <p:cNvSpPr/>
          <p:nvPr/>
        </p:nvSpPr>
        <p:spPr>
          <a:xfrm>
            <a:off x="4944900" y="1391400"/>
            <a:ext cx="3726600" cy="23607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A64D79"/>
                </a:solidFill>
                <a:latin typeface="Open Sans"/>
                <a:ea typeface="Open Sans"/>
                <a:cs typeface="Open Sans"/>
                <a:sym typeface="Open Sans"/>
              </a:rPr>
              <a:t>GOAL#2</a:t>
            </a:r>
            <a:endParaRPr sz="1800">
              <a:solidFill>
                <a:srgbClr val="A64D79"/>
              </a:solidFill>
              <a:latin typeface="Open Sans"/>
              <a:ea typeface="Open Sans"/>
              <a:cs typeface="Open Sans"/>
              <a:sym typeface="Open Sans"/>
            </a:endParaRPr>
          </a:p>
          <a:p>
            <a:pPr indent="0" lvl="0" marL="0" rtl="0" algn="ctr">
              <a:spcBef>
                <a:spcPts val="0"/>
              </a:spcBef>
              <a:spcAft>
                <a:spcPts val="0"/>
              </a:spcAft>
              <a:buNone/>
            </a:pPr>
            <a:r>
              <a:t/>
            </a:r>
            <a:endParaRPr sz="1800">
              <a:solidFill>
                <a:srgbClr val="A64D79"/>
              </a:solidFill>
              <a:latin typeface="Open Sans"/>
              <a:ea typeface="Open Sans"/>
              <a:cs typeface="Open Sans"/>
              <a:sym typeface="Open Sans"/>
            </a:endParaRPr>
          </a:p>
          <a:p>
            <a:pPr indent="0" lvl="0" marL="0" rtl="0" algn="ctr">
              <a:spcBef>
                <a:spcPts val="0"/>
              </a:spcBef>
              <a:spcAft>
                <a:spcPts val="0"/>
              </a:spcAft>
              <a:buNone/>
            </a:pPr>
            <a:r>
              <a:rPr lang="en" sz="1800">
                <a:solidFill>
                  <a:srgbClr val="A64D79"/>
                </a:solidFill>
                <a:latin typeface="Open Sans"/>
                <a:ea typeface="Open Sans"/>
                <a:cs typeface="Open Sans"/>
                <a:sym typeface="Open Sans"/>
              </a:rPr>
              <a:t>Build </a:t>
            </a:r>
            <a:endParaRPr sz="1800">
              <a:solidFill>
                <a:srgbClr val="A64D79"/>
              </a:solidFill>
              <a:latin typeface="Open Sans"/>
              <a:ea typeface="Open Sans"/>
              <a:cs typeface="Open Sans"/>
              <a:sym typeface="Open Sans"/>
            </a:endParaRPr>
          </a:p>
          <a:p>
            <a:pPr indent="0" lvl="0" marL="0" rtl="0" algn="ctr">
              <a:spcBef>
                <a:spcPts val="0"/>
              </a:spcBef>
              <a:spcAft>
                <a:spcPts val="0"/>
              </a:spcAft>
              <a:buNone/>
            </a:pPr>
            <a:r>
              <a:rPr lang="en" sz="1800">
                <a:solidFill>
                  <a:srgbClr val="A64D79"/>
                </a:solidFill>
                <a:latin typeface="Open Sans"/>
                <a:ea typeface="Open Sans"/>
                <a:cs typeface="Open Sans"/>
                <a:sym typeface="Open Sans"/>
              </a:rPr>
              <a:t>an Early Education Community for Newborns and Toddlers</a:t>
            </a:r>
            <a:endParaRPr sz="2100">
              <a:solidFill>
                <a:srgbClr val="A64D79"/>
              </a:solidFill>
              <a:latin typeface="Open Sans"/>
              <a:ea typeface="Open Sans"/>
              <a:cs typeface="Open Sans"/>
              <a:sym typeface="Open Sans"/>
            </a:endParaRPr>
          </a:p>
        </p:txBody>
      </p:sp>
      <p:pic>
        <p:nvPicPr>
          <p:cNvPr id="81" name="Google Shape;81;p16"/>
          <p:cNvPicPr preferRelativeResize="0"/>
          <p:nvPr/>
        </p:nvPicPr>
        <p:blipFill>
          <a:blip r:embed="rId3">
            <a:alphaModFix/>
          </a:blip>
          <a:stretch>
            <a:fillRect/>
          </a:stretch>
        </p:blipFill>
        <p:spPr>
          <a:xfrm>
            <a:off x="4772150" y="4637975"/>
            <a:ext cx="4118425" cy="92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113825" y="152400"/>
            <a:ext cx="197726" cy="4838701"/>
          </a:xfrm>
          <a:prstGeom prst="rect">
            <a:avLst/>
          </a:prstGeom>
          <a:noFill/>
          <a:ln>
            <a:noFill/>
          </a:ln>
        </p:spPr>
      </p:pic>
      <p:sp>
        <p:nvSpPr>
          <p:cNvPr id="87" name="Google Shape;87;p17"/>
          <p:cNvSpPr txBox="1"/>
          <p:nvPr>
            <p:ph idx="4294967295" type="ctrTitle"/>
          </p:nvPr>
        </p:nvSpPr>
        <p:spPr>
          <a:xfrm>
            <a:off x="433600" y="239200"/>
            <a:ext cx="4618200" cy="7659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My Target </a:t>
            </a:r>
            <a:r>
              <a:rPr b="1" lang="en" sz="3600">
                <a:solidFill>
                  <a:srgbClr val="A64D79"/>
                </a:solidFill>
                <a:latin typeface="Amatic SC"/>
                <a:ea typeface="Amatic SC"/>
                <a:cs typeface="Amatic SC"/>
                <a:sym typeface="Amatic SC"/>
              </a:rPr>
              <a:t>Audience</a:t>
            </a:r>
            <a:endParaRPr sz="2000">
              <a:solidFill>
                <a:srgbClr val="A64D79"/>
              </a:solidFill>
              <a:latin typeface="Open Sans"/>
              <a:ea typeface="Open Sans"/>
              <a:cs typeface="Open Sans"/>
              <a:sym typeface="Open Sans"/>
            </a:endParaRPr>
          </a:p>
        </p:txBody>
      </p:sp>
      <p:sp>
        <p:nvSpPr>
          <p:cNvPr id="88" name="Google Shape;88;p17"/>
          <p:cNvSpPr txBox="1"/>
          <p:nvPr>
            <p:ph idx="4294967295" type="ctrTitle"/>
          </p:nvPr>
        </p:nvSpPr>
        <p:spPr>
          <a:xfrm>
            <a:off x="597900" y="1174800"/>
            <a:ext cx="4348800" cy="31830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200">
                <a:solidFill>
                  <a:srgbClr val="A64D79"/>
                </a:solidFill>
                <a:latin typeface="Open Sans"/>
                <a:ea typeface="Open Sans"/>
                <a:cs typeface="Open Sans"/>
                <a:sym typeface="Open Sans"/>
              </a:rPr>
              <a:t>Parents-to-be 1: English speakers based in Taiwan who have spent time </a:t>
            </a:r>
            <a:r>
              <a:rPr lang="en" sz="1200">
                <a:solidFill>
                  <a:srgbClr val="A64D79"/>
                </a:solidFill>
                <a:latin typeface="Open Sans"/>
                <a:ea typeface="Open Sans"/>
                <a:cs typeface="Open Sans"/>
                <a:sym typeface="Open Sans"/>
              </a:rPr>
              <a:t>abroad</a:t>
            </a:r>
            <a:r>
              <a:rPr lang="en" sz="1200">
                <a:solidFill>
                  <a:srgbClr val="A64D79"/>
                </a:solidFill>
                <a:latin typeface="Open Sans"/>
                <a:ea typeface="Open Sans"/>
                <a:cs typeface="Open Sans"/>
                <a:sym typeface="Open Sans"/>
              </a:rPr>
              <a:t> previously </a:t>
            </a:r>
            <a:endParaRPr sz="1200">
              <a:solidFill>
                <a:srgbClr val="A64D79"/>
              </a:solidFill>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obtains working visa or a resident permit in Taiwan</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familiar with the area </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have local friends or coworkers </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have Taiwanese public health insurance coverage </a:t>
            </a:r>
            <a:endParaRPr sz="1200">
              <a:solidFill>
                <a:srgbClr val="A64D79"/>
              </a:solidFill>
              <a:latin typeface="Open Sans Light"/>
              <a:ea typeface="Open Sans Light"/>
              <a:cs typeface="Open Sans Light"/>
              <a:sym typeface="Open Sans Light"/>
            </a:endParaRPr>
          </a:p>
          <a:p>
            <a:pPr indent="0" lvl="0" marL="0" rtl="0" algn="l">
              <a:spcBef>
                <a:spcPts val="0"/>
              </a:spcBef>
              <a:spcAft>
                <a:spcPts val="0"/>
              </a:spcAft>
              <a:buNone/>
            </a:pPr>
            <a:r>
              <a:t/>
            </a:r>
            <a:endParaRPr sz="1200">
              <a:solidFill>
                <a:srgbClr val="A64D79"/>
              </a:solidFill>
              <a:latin typeface="Open Sans Light"/>
              <a:ea typeface="Open Sans Light"/>
              <a:cs typeface="Open Sans Light"/>
              <a:sym typeface="Open Sans Light"/>
            </a:endParaRPr>
          </a:p>
          <a:p>
            <a:pPr indent="0" lvl="0" marL="0" marR="0" rtl="0" algn="just">
              <a:lnSpc>
                <a:spcPct val="115000"/>
              </a:lnSpc>
              <a:spcBef>
                <a:spcPts val="0"/>
              </a:spcBef>
              <a:spcAft>
                <a:spcPts val="0"/>
              </a:spcAft>
              <a:buNone/>
            </a:pPr>
            <a:r>
              <a:rPr lang="en" sz="1200">
                <a:solidFill>
                  <a:srgbClr val="A64D79"/>
                </a:solidFill>
                <a:latin typeface="Open Sans"/>
                <a:ea typeface="Open Sans"/>
                <a:cs typeface="Open Sans"/>
                <a:sym typeface="Open Sans"/>
              </a:rPr>
              <a:t>Parents-to-be 2: </a:t>
            </a:r>
            <a:r>
              <a:rPr lang="en" sz="1200">
                <a:solidFill>
                  <a:srgbClr val="A64D79"/>
                </a:solidFill>
                <a:latin typeface="Open Sans"/>
                <a:ea typeface="Open Sans"/>
                <a:cs typeface="Open Sans"/>
                <a:sym typeface="Open Sans"/>
              </a:rPr>
              <a:t>English speakers based abroad who are planning to visit Taiwan</a:t>
            </a:r>
            <a:endParaRPr sz="1200">
              <a:solidFill>
                <a:srgbClr val="A64D79"/>
              </a:solidFill>
              <a:latin typeface="Open Sans"/>
              <a:ea typeface="Open Sans"/>
              <a:cs typeface="Open Sans"/>
              <a:sym typeface="Open Sans"/>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Do not </a:t>
            </a:r>
            <a:r>
              <a:rPr lang="en" sz="1200">
                <a:latin typeface="Open Sans Light"/>
                <a:ea typeface="Open Sans Light"/>
                <a:cs typeface="Open Sans Light"/>
                <a:sym typeface="Open Sans Light"/>
              </a:rPr>
              <a:t>obtain resident permit in Taiwan</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Able to apply for medical visa </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Language barrier is a concern </a:t>
            </a:r>
            <a:endParaRPr sz="1200">
              <a:solidFill>
                <a:srgbClr val="A64D79"/>
              </a:solidFill>
              <a:latin typeface="Open Sans"/>
              <a:ea typeface="Open Sans"/>
              <a:cs typeface="Open Sans"/>
              <a:sym typeface="Open Sans"/>
            </a:endParaRPr>
          </a:p>
          <a:p>
            <a:pPr indent="0" lvl="0" marL="0" marR="0" rtl="0" algn="just">
              <a:lnSpc>
                <a:spcPct val="115000"/>
              </a:lnSpc>
              <a:spcBef>
                <a:spcPts val="0"/>
              </a:spcBef>
              <a:spcAft>
                <a:spcPts val="0"/>
              </a:spcAft>
              <a:buNone/>
            </a:pPr>
            <a:r>
              <a:t/>
            </a:r>
            <a:endParaRPr sz="1200">
              <a:solidFill>
                <a:srgbClr val="A64D79"/>
              </a:solidFill>
              <a:latin typeface="Open Sans"/>
              <a:ea typeface="Open Sans"/>
              <a:cs typeface="Open Sans"/>
              <a:sym typeface="Open Sans"/>
            </a:endParaRPr>
          </a:p>
          <a:p>
            <a:pPr indent="0" lvl="0" marL="0" marR="0" rtl="0" algn="just">
              <a:lnSpc>
                <a:spcPct val="115000"/>
              </a:lnSpc>
              <a:spcBef>
                <a:spcPts val="0"/>
              </a:spcBef>
              <a:spcAft>
                <a:spcPts val="0"/>
              </a:spcAft>
              <a:buNone/>
            </a:pPr>
            <a:r>
              <a:rPr lang="en" sz="1200">
                <a:solidFill>
                  <a:srgbClr val="A64D79"/>
                </a:solidFill>
                <a:latin typeface="Open Sans"/>
                <a:ea typeface="Open Sans"/>
                <a:cs typeface="Open Sans"/>
                <a:sym typeface="Open Sans"/>
              </a:rPr>
              <a:t>Parents-to-be 3: </a:t>
            </a:r>
            <a:r>
              <a:rPr lang="en" sz="1200">
                <a:solidFill>
                  <a:srgbClr val="A64D79"/>
                </a:solidFill>
                <a:latin typeface="Open Sans"/>
                <a:ea typeface="Open Sans"/>
                <a:cs typeface="Open Sans"/>
                <a:sym typeface="Open Sans"/>
              </a:rPr>
              <a:t>English and Mandarin speakers based in Taiwan </a:t>
            </a:r>
            <a:endParaRPr sz="1200">
              <a:solidFill>
                <a:srgbClr val="A64D79"/>
              </a:solidFill>
              <a:latin typeface="Open Sans"/>
              <a:ea typeface="Open Sans"/>
              <a:cs typeface="Open Sans"/>
              <a:sym typeface="Open Sans"/>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Similar to Parents-to-be 1</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Price-sensitive </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Convenience-oriented </a:t>
            </a:r>
            <a:endParaRPr sz="1200">
              <a:latin typeface="Open Sans Light"/>
              <a:ea typeface="Open Sans Light"/>
              <a:cs typeface="Open Sans Light"/>
              <a:sym typeface="Open Sans Light"/>
            </a:endParaRPr>
          </a:p>
        </p:txBody>
      </p:sp>
      <p:sp>
        <p:nvSpPr>
          <p:cNvPr id="89" name="Google Shape;89;p17"/>
          <p:cNvSpPr/>
          <p:nvPr/>
        </p:nvSpPr>
        <p:spPr>
          <a:xfrm>
            <a:off x="5749854" y="386800"/>
            <a:ext cx="2324700" cy="1262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A64D79"/>
                </a:solidFill>
                <a:latin typeface="Open Sans"/>
                <a:ea typeface="Open Sans"/>
                <a:cs typeface="Open Sans"/>
                <a:sym typeface="Open Sans"/>
              </a:rPr>
              <a:t>Common Need 1</a:t>
            </a:r>
            <a:endParaRPr sz="1200">
              <a:solidFill>
                <a:srgbClr val="A64D79"/>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A64D79"/>
              </a:solidFill>
              <a:latin typeface="Open Sans"/>
              <a:ea typeface="Open Sans"/>
              <a:cs typeface="Open Sans"/>
              <a:sym typeface="Open Sans"/>
            </a:endParaRPr>
          </a:p>
          <a:p>
            <a:pPr indent="0" lvl="0" marL="0" rtl="0" algn="ctr">
              <a:spcBef>
                <a:spcPts val="0"/>
              </a:spcBef>
              <a:spcAft>
                <a:spcPts val="0"/>
              </a:spcAft>
              <a:buNone/>
            </a:pPr>
            <a:r>
              <a:rPr lang="en" sz="1200">
                <a:solidFill>
                  <a:srgbClr val="A64D79"/>
                </a:solidFill>
                <a:latin typeface="Open Sans"/>
                <a:ea typeface="Open Sans"/>
                <a:cs typeface="Open Sans"/>
                <a:sym typeface="Open Sans"/>
              </a:rPr>
              <a:t>Need Comprehensive Information</a:t>
            </a:r>
            <a:endParaRPr sz="1200">
              <a:solidFill>
                <a:srgbClr val="A64D79"/>
              </a:solidFill>
              <a:latin typeface="Open Sans"/>
              <a:ea typeface="Open Sans"/>
              <a:cs typeface="Open Sans"/>
              <a:sym typeface="Open Sans"/>
            </a:endParaRPr>
          </a:p>
          <a:p>
            <a:pPr indent="0" lvl="0" marL="0" rtl="0" algn="ctr">
              <a:spcBef>
                <a:spcPts val="0"/>
              </a:spcBef>
              <a:spcAft>
                <a:spcPts val="0"/>
              </a:spcAft>
              <a:buNone/>
            </a:pPr>
            <a:r>
              <a:rPr lang="en" sz="1200">
                <a:solidFill>
                  <a:srgbClr val="A64D79"/>
                </a:solidFill>
                <a:latin typeface="Open Sans"/>
                <a:ea typeface="Open Sans"/>
                <a:cs typeface="Open Sans"/>
                <a:sym typeface="Open Sans"/>
              </a:rPr>
              <a:t>and Source Points </a:t>
            </a:r>
            <a:endParaRPr sz="1500">
              <a:solidFill>
                <a:srgbClr val="A64D79"/>
              </a:solidFill>
              <a:latin typeface="Open Sans"/>
              <a:ea typeface="Open Sans"/>
              <a:cs typeface="Open Sans"/>
              <a:sym typeface="Open Sans"/>
            </a:endParaRPr>
          </a:p>
        </p:txBody>
      </p:sp>
      <p:sp>
        <p:nvSpPr>
          <p:cNvPr id="90" name="Google Shape;90;p17"/>
          <p:cNvSpPr/>
          <p:nvPr/>
        </p:nvSpPr>
        <p:spPr>
          <a:xfrm>
            <a:off x="5771768" y="3524247"/>
            <a:ext cx="2324700" cy="1262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A64D79"/>
                </a:solidFill>
                <a:latin typeface="Open Sans"/>
                <a:ea typeface="Open Sans"/>
                <a:cs typeface="Open Sans"/>
                <a:sym typeface="Open Sans"/>
              </a:rPr>
              <a:t>Common Need 3</a:t>
            </a:r>
            <a:endParaRPr sz="1200">
              <a:solidFill>
                <a:srgbClr val="A64D79"/>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A64D79"/>
              </a:solidFill>
              <a:latin typeface="Open Sans"/>
              <a:ea typeface="Open Sans"/>
              <a:cs typeface="Open Sans"/>
              <a:sym typeface="Open Sans"/>
            </a:endParaRPr>
          </a:p>
          <a:p>
            <a:pPr indent="0" lvl="0" marL="0" rtl="0" algn="ctr">
              <a:spcBef>
                <a:spcPts val="0"/>
              </a:spcBef>
              <a:spcAft>
                <a:spcPts val="0"/>
              </a:spcAft>
              <a:buNone/>
            </a:pPr>
            <a:r>
              <a:rPr lang="en" sz="1200">
                <a:solidFill>
                  <a:srgbClr val="A64D79"/>
                </a:solidFill>
                <a:latin typeface="Open Sans"/>
                <a:ea typeface="Open Sans"/>
                <a:cs typeface="Open Sans"/>
                <a:sym typeface="Open Sans"/>
              </a:rPr>
              <a:t>Need Information to Help Final Decision-making</a:t>
            </a:r>
            <a:endParaRPr sz="1500">
              <a:solidFill>
                <a:srgbClr val="A64D79"/>
              </a:solidFill>
              <a:latin typeface="Open Sans"/>
              <a:ea typeface="Open Sans"/>
              <a:cs typeface="Open Sans"/>
              <a:sym typeface="Open Sans"/>
            </a:endParaRPr>
          </a:p>
        </p:txBody>
      </p:sp>
      <p:sp>
        <p:nvSpPr>
          <p:cNvPr id="91" name="Google Shape;91;p17"/>
          <p:cNvSpPr/>
          <p:nvPr/>
        </p:nvSpPr>
        <p:spPr>
          <a:xfrm>
            <a:off x="5771768" y="1955536"/>
            <a:ext cx="2324700" cy="1262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A64D79"/>
                </a:solidFill>
                <a:latin typeface="Open Sans"/>
                <a:ea typeface="Open Sans"/>
                <a:cs typeface="Open Sans"/>
                <a:sym typeface="Open Sans"/>
              </a:rPr>
              <a:t>Common Need 2</a:t>
            </a:r>
            <a:endParaRPr sz="1200">
              <a:solidFill>
                <a:srgbClr val="A64D79"/>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A64D79"/>
              </a:solidFill>
              <a:latin typeface="Open Sans"/>
              <a:ea typeface="Open Sans"/>
              <a:cs typeface="Open Sans"/>
              <a:sym typeface="Open Sans"/>
            </a:endParaRPr>
          </a:p>
          <a:p>
            <a:pPr indent="0" lvl="0" marL="0" rtl="0" algn="ctr">
              <a:spcBef>
                <a:spcPts val="0"/>
              </a:spcBef>
              <a:spcAft>
                <a:spcPts val="0"/>
              </a:spcAft>
              <a:buNone/>
            </a:pPr>
            <a:r>
              <a:rPr lang="en" sz="1200">
                <a:solidFill>
                  <a:srgbClr val="A64D79"/>
                </a:solidFill>
                <a:latin typeface="Open Sans"/>
                <a:ea typeface="Open Sans"/>
                <a:cs typeface="Open Sans"/>
                <a:sym typeface="Open Sans"/>
              </a:rPr>
              <a:t>Need Sources that Prove Trustworthy and Credibility</a:t>
            </a:r>
            <a:endParaRPr sz="1500">
              <a:solidFill>
                <a:srgbClr val="A64D79"/>
              </a:solidFill>
              <a:latin typeface="Open Sans"/>
              <a:ea typeface="Open Sans"/>
              <a:cs typeface="Open Sans"/>
              <a:sym typeface="Open Sans"/>
            </a:endParaRPr>
          </a:p>
        </p:txBody>
      </p:sp>
      <p:pic>
        <p:nvPicPr>
          <p:cNvPr id="92" name="Google Shape;92;p17"/>
          <p:cNvPicPr preferRelativeResize="0"/>
          <p:nvPr/>
        </p:nvPicPr>
        <p:blipFill>
          <a:blip r:embed="rId3">
            <a:alphaModFix/>
          </a:blip>
          <a:stretch>
            <a:fillRect/>
          </a:stretch>
        </p:blipFill>
        <p:spPr>
          <a:xfrm>
            <a:off x="8819675" y="152400"/>
            <a:ext cx="197726"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4786475"/>
            <a:ext cx="9144001" cy="92849"/>
          </a:xfrm>
          <a:prstGeom prst="rect">
            <a:avLst/>
          </a:prstGeom>
          <a:noFill/>
          <a:ln>
            <a:noFill/>
          </a:ln>
        </p:spPr>
      </p:pic>
      <p:pic>
        <p:nvPicPr>
          <p:cNvPr id="98" name="Google Shape;98;p18"/>
          <p:cNvPicPr preferRelativeResize="0"/>
          <p:nvPr/>
        </p:nvPicPr>
        <p:blipFill>
          <a:blip r:embed="rId4">
            <a:alphaModFix/>
          </a:blip>
          <a:stretch>
            <a:fillRect/>
          </a:stretch>
        </p:blipFill>
        <p:spPr>
          <a:xfrm>
            <a:off x="216900" y="285050"/>
            <a:ext cx="5030475" cy="92850"/>
          </a:xfrm>
          <a:prstGeom prst="rect">
            <a:avLst/>
          </a:prstGeom>
          <a:noFill/>
          <a:ln>
            <a:noFill/>
          </a:ln>
        </p:spPr>
      </p:pic>
      <p:sp>
        <p:nvSpPr>
          <p:cNvPr id="99" name="Google Shape;99;p18"/>
          <p:cNvSpPr txBox="1"/>
          <p:nvPr>
            <p:ph idx="4294967295" type="ctrTitle"/>
          </p:nvPr>
        </p:nvSpPr>
        <p:spPr>
          <a:xfrm>
            <a:off x="216900" y="376725"/>
            <a:ext cx="5030400" cy="7341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Inspiration &amp; Competitor Review</a:t>
            </a:r>
            <a:endParaRPr sz="2000">
              <a:solidFill>
                <a:srgbClr val="A64D79"/>
              </a:solidFill>
              <a:latin typeface="Open Sans"/>
              <a:ea typeface="Open Sans"/>
              <a:cs typeface="Open Sans"/>
              <a:sym typeface="Open Sans"/>
            </a:endParaRPr>
          </a:p>
        </p:txBody>
      </p:sp>
      <p:sp>
        <p:nvSpPr>
          <p:cNvPr id="100" name="Google Shape;100;p18"/>
          <p:cNvSpPr/>
          <p:nvPr/>
        </p:nvSpPr>
        <p:spPr>
          <a:xfrm>
            <a:off x="561075" y="1638300"/>
            <a:ext cx="1762200" cy="16938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PDF Document</a:t>
            </a:r>
            <a:endParaRPr b="1" sz="1300">
              <a:solidFill>
                <a:srgbClr val="A64D79"/>
              </a:solidFill>
              <a:latin typeface="Open Sans"/>
              <a:ea typeface="Open Sans"/>
              <a:cs typeface="Open Sans"/>
              <a:sym typeface="Open Sans"/>
            </a:endParaRPr>
          </a:p>
          <a:p>
            <a:pPr indent="0" lvl="0" marL="0" rtl="0" algn="ctr">
              <a:spcBef>
                <a:spcPts val="0"/>
              </a:spcBef>
              <a:spcAft>
                <a:spcPts val="0"/>
              </a:spcAft>
              <a:buNone/>
            </a:pPr>
            <a:r>
              <a:t/>
            </a:r>
            <a:endParaRPr sz="1300">
              <a:solidFill>
                <a:schemeClr val="dk1"/>
              </a:solidFill>
              <a:latin typeface="Open Sans"/>
              <a:ea typeface="Open Sans"/>
              <a:cs typeface="Open Sans"/>
              <a:sym typeface="Open Sans"/>
            </a:endParaRPr>
          </a:p>
          <a:p>
            <a:pPr indent="0" lvl="0" marL="0" rtl="0" algn="ctr">
              <a:spcBef>
                <a:spcPts val="0"/>
              </a:spcBef>
              <a:spcAft>
                <a:spcPts val="0"/>
              </a:spcAft>
              <a:buNone/>
            </a:pPr>
            <a:r>
              <a:rPr lang="en" sz="1300">
                <a:solidFill>
                  <a:schemeClr val="dk1"/>
                </a:solidFill>
                <a:latin typeface="Open Sans"/>
                <a:ea typeface="Open Sans"/>
                <a:cs typeface="Open Sans"/>
                <a:sym typeface="Open Sans"/>
              </a:rPr>
              <a:t>Inside a Postpartum Nursing center: Tradition and change</a:t>
            </a:r>
            <a:endParaRPr sz="1600">
              <a:latin typeface="Open Sans"/>
              <a:ea typeface="Open Sans"/>
              <a:cs typeface="Open Sans"/>
              <a:sym typeface="Open Sans"/>
            </a:endParaRPr>
          </a:p>
        </p:txBody>
      </p:sp>
      <p:sp>
        <p:nvSpPr>
          <p:cNvPr id="101" name="Google Shape;101;p18"/>
          <p:cNvSpPr/>
          <p:nvPr/>
        </p:nvSpPr>
        <p:spPr>
          <a:xfrm>
            <a:off x="3690900" y="1638300"/>
            <a:ext cx="1762200" cy="16938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Video</a:t>
            </a:r>
            <a:endParaRPr b="1" sz="1300">
              <a:solidFill>
                <a:srgbClr val="A64D79"/>
              </a:solidFill>
              <a:latin typeface="Open Sans"/>
              <a:ea typeface="Open Sans"/>
              <a:cs typeface="Open Sans"/>
              <a:sym typeface="Open Sans"/>
            </a:endParaRPr>
          </a:p>
          <a:p>
            <a:pPr indent="0" lvl="0" marL="0" rtl="0" algn="ctr">
              <a:spcBef>
                <a:spcPts val="0"/>
              </a:spcBef>
              <a:spcAft>
                <a:spcPts val="0"/>
              </a:spcAft>
              <a:buNone/>
            </a:pPr>
            <a:r>
              <a:t/>
            </a:r>
            <a:endParaRPr sz="1300">
              <a:solidFill>
                <a:schemeClr val="dk1"/>
              </a:solidFill>
              <a:latin typeface="Open Sans"/>
              <a:ea typeface="Open Sans"/>
              <a:cs typeface="Open Sans"/>
              <a:sym typeface="Open Sans"/>
            </a:endParaRPr>
          </a:p>
          <a:p>
            <a:pPr indent="0" lvl="0" marL="0" rtl="0" algn="ctr">
              <a:spcBef>
                <a:spcPts val="0"/>
              </a:spcBef>
              <a:spcAft>
                <a:spcPts val="0"/>
              </a:spcAft>
              <a:buNone/>
            </a:pPr>
            <a:r>
              <a:rPr lang="en" sz="1300">
                <a:solidFill>
                  <a:schemeClr val="dk1"/>
                </a:solidFill>
                <a:latin typeface="Open Sans"/>
                <a:ea typeface="Open Sans"/>
                <a:cs typeface="Open Sans"/>
                <a:sym typeface="Open Sans"/>
              </a:rPr>
              <a:t>Luxury live-in Care for mothers after giving birth</a:t>
            </a:r>
            <a:endParaRPr sz="1300">
              <a:solidFill>
                <a:schemeClr val="dk1"/>
              </a:solidFill>
              <a:latin typeface="Open Sans"/>
              <a:ea typeface="Open Sans"/>
              <a:cs typeface="Open Sans"/>
              <a:sym typeface="Open Sans"/>
            </a:endParaRPr>
          </a:p>
        </p:txBody>
      </p:sp>
      <p:sp>
        <p:nvSpPr>
          <p:cNvPr id="102" name="Google Shape;102;p18"/>
          <p:cNvSpPr/>
          <p:nvPr/>
        </p:nvSpPr>
        <p:spPr>
          <a:xfrm>
            <a:off x="6820725" y="1673585"/>
            <a:ext cx="1762200" cy="16938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Site</a:t>
            </a:r>
            <a:endParaRPr b="1" sz="1300">
              <a:solidFill>
                <a:srgbClr val="A64D79"/>
              </a:solidFill>
              <a:latin typeface="Open Sans"/>
              <a:ea typeface="Open Sans"/>
              <a:cs typeface="Open Sans"/>
              <a:sym typeface="Open Sans"/>
            </a:endParaRPr>
          </a:p>
          <a:p>
            <a:pPr indent="0" lvl="0" marL="0" rtl="0" algn="ctr">
              <a:spcBef>
                <a:spcPts val="0"/>
              </a:spcBef>
              <a:spcAft>
                <a:spcPts val="0"/>
              </a:spcAft>
              <a:buNone/>
            </a:pPr>
            <a:r>
              <a:t/>
            </a:r>
            <a:endParaRPr sz="1300">
              <a:solidFill>
                <a:schemeClr val="dk1"/>
              </a:solidFill>
              <a:latin typeface="Open Sans"/>
              <a:ea typeface="Open Sans"/>
              <a:cs typeface="Open Sans"/>
              <a:sym typeface="Open Sans"/>
            </a:endParaRPr>
          </a:p>
          <a:p>
            <a:pPr indent="0" lvl="0" marL="0" rtl="0" algn="ctr">
              <a:spcBef>
                <a:spcPts val="0"/>
              </a:spcBef>
              <a:spcAft>
                <a:spcPts val="0"/>
              </a:spcAft>
              <a:buNone/>
            </a:pPr>
            <a:r>
              <a:rPr lang="en" sz="1300">
                <a:solidFill>
                  <a:schemeClr val="dk1"/>
                </a:solidFill>
                <a:latin typeface="Open Sans"/>
                <a:ea typeface="Open Sans"/>
                <a:cs typeface="Open Sans"/>
                <a:sym typeface="Open Sans"/>
              </a:rPr>
              <a:t>Ministry of Health and Welfare Taiwan</a:t>
            </a:r>
            <a:endParaRPr sz="1300">
              <a:solidFill>
                <a:schemeClr val="dk1"/>
              </a:solidFill>
              <a:latin typeface="Open Sans"/>
              <a:ea typeface="Open Sans"/>
              <a:cs typeface="Open Sans"/>
              <a:sym typeface="Open Sans"/>
            </a:endParaRPr>
          </a:p>
          <a:p>
            <a:pPr indent="0" lvl="0" marL="0" rtl="0" algn="ctr">
              <a:spcBef>
                <a:spcPts val="0"/>
              </a:spcBef>
              <a:spcAft>
                <a:spcPts val="0"/>
              </a:spcAft>
              <a:buNone/>
            </a:pPr>
            <a:r>
              <a:rPr lang="en" sz="1300">
                <a:solidFill>
                  <a:schemeClr val="dk1"/>
                </a:solidFill>
                <a:latin typeface="Open Sans"/>
                <a:ea typeface="Open Sans"/>
                <a:cs typeface="Open Sans"/>
                <a:sym typeface="Open Sans"/>
              </a:rPr>
              <a:t>Official website</a:t>
            </a:r>
            <a:endParaRPr sz="1300">
              <a:solidFill>
                <a:schemeClr val="dk1"/>
              </a:solidFill>
              <a:latin typeface="Open Sans"/>
              <a:ea typeface="Open Sans"/>
              <a:cs typeface="Open Sans"/>
              <a:sym typeface="Open Sans"/>
            </a:endParaRPr>
          </a:p>
        </p:txBody>
      </p:sp>
      <p:sp>
        <p:nvSpPr>
          <p:cNvPr id="103" name="Google Shape;103;p18"/>
          <p:cNvSpPr txBox="1"/>
          <p:nvPr>
            <p:ph idx="4294967295" type="ctrTitle"/>
          </p:nvPr>
        </p:nvSpPr>
        <p:spPr>
          <a:xfrm>
            <a:off x="464550" y="3326175"/>
            <a:ext cx="2344500" cy="1831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Insite Search Available</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No user interface</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Text-based</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No visual content</a:t>
            </a:r>
            <a:endParaRPr sz="1200">
              <a:latin typeface="Open Sans Light"/>
              <a:ea typeface="Open Sans Light"/>
              <a:cs typeface="Open Sans Light"/>
              <a:sym typeface="Open Sans Light"/>
            </a:endParaRPr>
          </a:p>
        </p:txBody>
      </p:sp>
      <p:sp>
        <p:nvSpPr>
          <p:cNvPr id="104" name="Google Shape;104;p18"/>
          <p:cNvSpPr txBox="1"/>
          <p:nvPr>
            <p:ph idx="4294967295" type="ctrTitle"/>
          </p:nvPr>
        </p:nvSpPr>
        <p:spPr>
          <a:xfrm>
            <a:off x="3614700" y="3367375"/>
            <a:ext cx="2344500" cy="1831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Video </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No user interface </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No references / links </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Partial information</a:t>
            </a:r>
            <a:endParaRPr sz="1200">
              <a:latin typeface="Open Sans Light"/>
              <a:ea typeface="Open Sans Light"/>
              <a:cs typeface="Open Sans Light"/>
              <a:sym typeface="Open Sans Light"/>
            </a:endParaRPr>
          </a:p>
        </p:txBody>
      </p:sp>
      <p:sp>
        <p:nvSpPr>
          <p:cNvPr id="105" name="Google Shape;105;p18"/>
          <p:cNvSpPr txBox="1"/>
          <p:nvPr>
            <p:ph idx="4294967295" type="ctrTitle"/>
          </p:nvPr>
        </p:nvSpPr>
        <p:spPr>
          <a:xfrm>
            <a:off x="6758175" y="3367375"/>
            <a:ext cx="2344500" cy="1831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Interaction available </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Multimedia </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Direction available </a:t>
            </a:r>
            <a:endParaRPr sz="1200">
              <a:latin typeface="Open Sans Light"/>
              <a:ea typeface="Open Sans Light"/>
              <a:cs typeface="Open Sans Light"/>
              <a:sym typeface="Open Sans Light"/>
            </a:endParaRPr>
          </a:p>
          <a:p>
            <a:pPr indent="-304800" lvl="0" marL="457200" rtl="0" algn="l">
              <a:spcBef>
                <a:spcPts val="0"/>
              </a:spcBef>
              <a:spcAft>
                <a:spcPts val="0"/>
              </a:spcAft>
              <a:buSzPts val="1200"/>
              <a:buFont typeface="Open Sans Light"/>
              <a:buChar char="●"/>
            </a:pPr>
            <a:r>
              <a:rPr lang="en" sz="1200">
                <a:latin typeface="Open Sans Light"/>
                <a:ea typeface="Open Sans Light"/>
                <a:cs typeface="Open Sans Light"/>
                <a:sym typeface="Open Sans Light"/>
              </a:rPr>
              <a:t>Site navigation</a:t>
            </a:r>
            <a:endParaRPr sz="1200">
              <a:latin typeface="Open Sans Light"/>
              <a:ea typeface="Open Sans Light"/>
              <a:cs typeface="Open Sans Light"/>
              <a:sym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0" y="4786475"/>
            <a:ext cx="9144001" cy="92849"/>
          </a:xfrm>
          <a:prstGeom prst="rect">
            <a:avLst/>
          </a:prstGeom>
          <a:noFill/>
          <a:ln>
            <a:noFill/>
          </a:ln>
        </p:spPr>
      </p:pic>
      <p:pic>
        <p:nvPicPr>
          <p:cNvPr id="111" name="Google Shape;111;p19"/>
          <p:cNvPicPr preferRelativeResize="0"/>
          <p:nvPr/>
        </p:nvPicPr>
        <p:blipFill>
          <a:blip r:embed="rId4">
            <a:alphaModFix/>
          </a:blip>
          <a:stretch>
            <a:fillRect/>
          </a:stretch>
        </p:blipFill>
        <p:spPr>
          <a:xfrm>
            <a:off x="216900" y="285050"/>
            <a:ext cx="5030475" cy="92850"/>
          </a:xfrm>
          <a:prstGeom prst="rect">
            <a:avLst/>
          </a:prstGeom>
          <a:noFill/>
          <a:ln>
            <a:noFill/>
          </a:ln>
        </p:spPr>
      </p:pic>
      <p:sp>
        <p:nvSpPr>
          <p:cNvPr id="112" name="Google Shape;112;p19"/>
          <p:cNvSpPr txBox="1"/>
          <p:nvPr>
            <p:ph idx="4294967295" type="ctrTitle"/>
          </p:nvPr>
        </p:nvSpPr>
        <p:spPr>
          <a:xfrm>
            <a:off x="216900" y="376725"/>
            <a:ext cx="5030400" cy="7341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Technology</a:t>
            </a:r>
            <a:endParaRPr sz="2000">
              <a:solidFill>
                <a:srgbClr val="A64D79"/>
              </a:solidFill>
              <a:latin typeface="Open Sans"/>
              <a:ea typeface="Open Sans"/>
              <a:cs typeface="Open Sans"/>
              <a:sym typeface="Open Sans"/>
            </a:endParaRPr>
          </a:p>
        </p:txBody>
      </p:sp>
      <p:sp>
        <p:nvSpPr>
          <p:cNvPr id="113" name="Google Shape;113;p19"/>
          <p:cNvSpPr/>
          <p:nvPr/>
        </p:nvSpPr>
        <p:spPr>
          <a:xfrm>
            <a:off x="561075" y="1110825"/>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WIX</a:t>
            </a:r>
            <a:endParaRPr sz="1600">
              <a:latin typeface="Open Sans"/>
              <a:ea typeface="Open Sans"/>
              <a:cs typeface="Open Sans"/>
              <a:sym typeface="Open Sans"/>
            </a:endParaRPr>
          </a:p>
        </p:txBody>
      </p:sp>
      <p:sp>
        <p:nvSpPr>
          <p:cNvPr id="114" name="Google Shape;114;p19"/>
          <p:cNvSpPr/>
          <p:nvPr/>
        </p:nvSpPr>
        <p:spPr>
          <a:xfrm>
            <a:off x="2863625" y="1110825"/>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Premiere Pro</a:t>
            </a:r>
            <a:endParaRPr sz="1300">
              <a:solidFill>
                <a:schemeClr val="dk1"/>
              </a:solidFill>
              <a:latin typeface="Open Sans"/>
              <a:ea typeface="Open Sans"/>
              <a:cs typeface="Open Sans"/>
              <a:sym typeface="Open Sans"/>
            </a:endParaRPr>
          </a:p>
        </p:txBody>
      </p:sp>
      <p:sp>
        <p:nvSpPr>
          <p:cNvPr id="115" name="Google Shape;115;p19"/>
          <p:cNvSpPr/>
          <p:nvPr/>
        </p:nvSpPr>
        <p:spPr>
          <a:xfrm>
            <a:off x="5093825" y="1110835"/>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Insta 360</a:t>
            </a:r>
            <a:endParaRPr sz="1300">
              <a:solidFill>
                <a:schemeClr val="dk1"/>
              </a:solidFill>
              <a:latin typeface="Open Sans"/>
              <a:ea typeface="Open Sans"/>
              <a:cs typeface="Open Sans"/>
              <a:sym typeface="Open Sans"/>
            </a:endParaRPr>
          </a:p>
        </p:txBody>
      </p:sp>
      <p:sp>
        <p:nvSpPr>
          <p:cNvPr id="116" name="Google Shape;116;p19"/>
          <p:cNvSpPr/>
          <p:nvPr/>
        </p:nvSpPr>
        <p:spPr>
          <a:xfrm>
            <a:off x="561075" y="2345838"/>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Insta 360 one R </a:t>
            </a:r>
            <a:endParaRPr sz="1600">
              <a:latin typeface="Open Sans"/>
              <a:ea typeface="Open Sans"/>
              <a:cs typeface="Open Sans"/>
              <a:sym typeface="Open Sans"/>
            </a:endParaRPr>
          </a:p>
        </p:txBody>
      </p:sp>
      <p:sp>
        <p:nvSpPr>
          <p:cNvPr id="117" name="Google Shape;117;p19"/>
          <p:cNvSpPr/>
          <p:nvPr/>
        </p:nvSpPr>
        <p:spPr>
          <a:xfrm>
            <a:off x="2863625" y="2318275"/>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Insta 360 studio</a:t>
            </a:r>
            <a:endParaRPr b="1" sz="1300">
              <a:solidFill>
                <a:srgbClr val="A64D79"/>
              </a:solidFill>
              <a:latin typeface="Open Sans"/>
              <a:ea typeface="Open Sans"/>
              <a:cs typeface="Open Sans"/>
              <a:sym typeface="Open Sans"/>
            </a:endParaRPr>
          </a:p>
          <a:p>
            <a:pPr indent="0" lvl="0" marL="0" rtl="0" algn="ctr">
              <a:spcBef>
                <a:spcPts val="0"/>
              </a:spcBef>
              <a:spcAft>
                <a:spcPts val="0"/>
              </a:spcAft>
              <a:buNone/>
            </a:pPr>
            <a:r>
              <a:t/>
            </a:r>
            <a:endParaRPr b="1" sz="1300">
              <a:solidFill>
                <a:srgbClr val="A64D79"/>
              </a:solidFill>
              <a:latin typeface="Open Sans"/>
              <a:ea typeface="Open Sans"/>
              <a:cs typeface="Open Sans"/>
              <a:sym typeface="Open Sans"/>
            </a:endParaRPr>
          </a:p>
        </p:txBody>
      </p:sp>
      <p:sp>
        <p:nvSpPr>
          <p:cNvPr id="118" name="Google Shape;118;p19"/>
          <p:cNvSpPr/>
          <p:nvPr/>
        </p:nvSpPr>
        <p:spPr>
          <a:xfrm>
            <a:off x="5093825" y="2318275"/>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YouTube</a:t>
            </a:r>
            <a:endParaRPr sz="1300">
              <a:solidFill>
                <a:schemeClr val="dk1"/>
              </a:solidFill>
              <a:latin typeface="Open Sans"/>
              <a:ea typeface="Open Sans"/>
              <a:cs typeface="Open Sans"/>
              <a:sym typeface="Open Sans"/>
            </a:endParaRPr>
          </a:p>
        </p:txBody>
      </p:sp>
      <p:sp>
        <p:nvSpPr>
          <p:cNvPr id="119" name="Google Shape;119;p19"/>
          <p:cNvSpPr/>
          <p:nvPr/>
        </p:nvSpPr>
        <p:spPr>
          <a:xfrm>
            <a:off x="561075" y="3525725"/>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AfterEffets</a:t>
            </a:r>
            <a:endParaRPr b="1" sz="1300">
              <a:solidFill>
                <a:srgbClr val="A64D79"/>
              </a:solidFill>
              <a:latin typeface="Open Sans"/>
              <a:ea typeface="Open Sans"/>
              <a:cs typeface="Open Sans"/>
              <a:sym typeface="Open Sans"/>
            </a:endParaRPr>
          </a:p>
          <a:p>
            <a:pPr indent="0" lvl="0" marL="0" rtl="0" algn="ctr">
              <a:spcBef>
                <a:spcPts val="0"/>
              </a:spcBef>
              <a:spcAft>
                <a:spcPts val="0"/>
              </a:spcAft>
              <a:buNone/>
            </a:pPr>
            <a:r>
              <a:t/>
            </a:r>
            <a:endParaRPr b="1" sz="1300">
              <a:solidFill>
                <a:srgbClr val="A64D79"/>
              </a:solidFill>
              <a:latin typeface="Open Sans"/>
              <a:ea typeface="Open Sans"/>
              <a:cs typeface="Open Sans"/>
              <a:sym typeface="Open Sans"/>
            </a:endParaRPr>
          </a:p>
        </p:txBody>
      </p:sp>
      <p:sp>
        <p:nvSpPr>
          <p:cNvPr id="120" name="Google Shape;120;p19"/>
          <p:cNvSpPr/>
          <p:nvPr/>
        </p:nvSpPr>
        <p:spPr>
          <a:xfrm>
            <a:off x="2863625" y="3552375"/>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Godaddy.com</a:t>
            </a:r>
            <a:endParaRPr b="1" sz="1300">
              <a:solidFill>
                <a:srgbClr val="A64D79"/>
              </a:solidFill>
              <a:latin typeface="Open Sans"/>
              <a:ea typeface="Open Sans"/>
              <a:cs typeface="Open Sans"/>
              <a:sym typeface="Open Sans"/>
            </a:endParaRPr>
          </a:p>
          <a:p>
            <a:pPr indent="0" lvl="0" marL="0" rtl="0" algn="ctr">
              <a:spcBef>
                <a:spcPts val="0"/>
              </a:spcBef>
              <a:spcAft>
                <a:spcPts val="0"/>
              </a:spcAft>
              <a:buNone/>
            </a:pPr>
            <a:r>
              <a:t/>
            </a:r>
            <a:endParaRPr b="1" sz="1300">
              <a:solidFill>
                <a:srgbClr val="A64D79"/>
              </a:solidFill>
              <a:latin typeface="Open Sans"/>
              <a:ea typeface="Open Sans"/>
              <a:cs typeface="Open Sans"/>
              <a:sym typeface="Open Sans"/>
            </a:endParaRPr>
          </a:p>
        </p:txBody>
      </p:sp>
      <p:sp>
        <p:nvSpPr>
          <p:cNvPr id="121" name="Google Shape;121;p19"/>
          <p:cNvSpPr/>
          <p:nvPr/>
        </p:nvSpPr>
        <p:spPr>
          <a:xfrm>
            <a:off x="5093825" y="3525725"/>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Lightroom</a:t>
            </a:r>
            <a:endParaRPr b="1" sz="1300">
              <a:solidFill>
                <a:srgbClr val="A64D79"/>
              </a:solidFill>
              <a:latin typeface="Open Sans"/>
              <a:ea typeface="Open Sans"/>
              <a:cs typeface="Open Sans"/>
              <a:sym typeface="Open Sans"/>
            </a:endParaRPr>
          </a:p>
          <a:p>
            <a:pPr indent="0" lvl="0" marL="0" rtl="0" algn="ctr">
              <a:spcBef>
                <a:spcPts val="0"/>
              </a:spcBef>
              <a:spcAft>
                <a:spcPts val="0"/>
              </a:spcAft>
              <a:buNone/>
            </a:pPr>
            <a:r>
              <a:rPr b="1" lang="en" sz="1300">
                <a:solidFill>
                  <a:srgbClr val="A64D79"/>
                </a:solidFill>
                <a:latin typeface="Open Sans"/>
                <a:ea typeface="Open Sans"/>
                <a:cs typeface="Open Sans"/>
                <a:sym typeface="Open Sans"/>
              </a:rPr>
              <a:t>&amp;</a:t>
            </a:r>
            <a:endParaRPr b="1" sz="1300">
              <a:solidFill>
                <a:srgbClr val="A64D79"/>
              </a:solidFill>
              <a:latin typeface="Open Sans"/>
              <a:ea typeface="Open Sans"/>
              <a:cs typeface="Open Sans"/>
              <a:sym typeface="Open Sans"/>
            </a:endParaRPr>
          </a:p>
          <a:p>
            <a:pPr indent="0" lvl="0" marL="0" rtl="0" algn="ctr">
              <a:spcBef>
                <a:spcPts val="0"/>
              </a:spcBef>
              <a:spcAft>
                <a:spcPts val="0"/>
              </a:spcAft>
              <a:buNone/>
            </a:pPr>
            <a:r>
              <a:rPr b="1" lang="en" sz="1300">
                <a:solidFill>
                  <a:srgbClr val="A64D79"/>
                </a:solidFill>
                <a:latin typeface="Open Sans"/>
                <a:ea typeface="Open Sans"/>
                <a:cs typeface="Open Sans"/>
                <a:sym typeface="Open Sans"/>
              </a:rPr>
              <a:t>Adobe photoshop</a:t>
            </a:r>
            <a:endParaRPr b="1" sz="1300">
              <a:solidFill>
                <a:srgbClr val="A64D79"/>
              </a:solidFill>
              <a:latin typeface="Open Sans"/>
              <a:ea typeface="Open Sans"/>
              <a:cs typeface="Open Sans"/>
              <a:sym typeface="Open Sans"/>
            </a:endParaRPr>
          </a:p>
        </p:txBody>
      </p:sp>
      <p:sp>
        <p:nvSpPr>
          <p:cNvPr id="122" name="Google Shape;122;p19"/>
          <p:cNvSpPr/>
          <p:nvPr/>
        </p:nvSpPr>
        <p:spPr>
          <a:xfrm>
            <a:off x="7324025" y="1110835"/>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Github</a:t>
            </a:r>
            <a:endParaRPr sz="1300">
              <a:solidFill>
                <a:schemeClr val="dk1"/>
              </a:solidFill>
              <a:latin typeface="Open Sans"/>
              <a:ea typeface="Open Sans"/>
              <a:cs typeface="Open Sans"/>
              <a:sym typeface="Open Sans"/>
            </a:endParaRPr>
          </a:p>
        </p:txBody>
      </p:sp>
      <p:sp>
        <p:nvSpPr>
          <p:cNvPr id="123" name="Google Shape;123;p19"/>
          <p:cNvSpPr/>
          <p:nvPr/>
        </p:nvSpPr>
        <p:spPr>
          <a:xfrm>
            <a:off x="7324025" y="2345860"/>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TeamGantt</a:t>
            </a:r>
            <a:endParaRPr sz="1300">
              <a:solidFill>
                <a:schemeClr val="dk1"/>
              </a:solidFill>
              <a:latin typeface="Open Sans"/>
              <a:ea typeface="Open Sans"/>
              <a:cs typeface="Open Sans"/>
              <a:sym typeface="Open Sans"/>
            </a:endParaRPr>
          </a:p>
        </p:txBody>
      </p:sp>
      <p:sp>
        <p:nvSpPr>
          <p:cNvPr id="124" name="Google Shape;124;p19"/>
          <p:cNvSpPr/>
          <p:nvPr/>
        </p:nvSpPr>
        <p:spPr>
          <a:xfrm>
            <a:off x="7324025" y="3525735"/>
            <a:ext cx="1762200" cy="984600"/>
          </a:xfrm>
          <a:prstGeom prst="roundRect">
            <a:avLst>
              <a:gd fmla="val 16667"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A64D79"/>
                </a:solidFill>
                <a:latin typeface="Open Sans"/>
                <a:ea typeface="Open Sans"/>
                <a:cs typeface="Open Sans"/>
                <a:sym typeface="Open Sans"/>
              </a:rPr>
              <a:t>Google Docs</a:t>
            </a:r>
            <a:endParaRPr b="1" sz="1300">
              <a:solidFill>
                <a:srgbClr val="A64D79"/>
              </a:solidFill>
              <a:latin typeface="Open Sans"/>
              <a:ea typeface="Open Sans"/>
              <a:cs typeface="Open Sans"/>
              <a:sym typeface="Open Sans"/>
            </a:endParaRPr>
          </a:p>
          <a:p>
            <a:pPr indent="0" lvl="0" marL="0" rtl="0" algn="ctr">
              <a:spcBef>
                <a:spcPts val="0"/>
              </a:spcBef>
              <a:spcAft>
                <a:spcPts val="0"/>
              </a:spcAft>
              <a:buNone/>
            </a:pPr>
            <a:r>
              <a:rPr b="1" lang="en" sz="1300">
                <a:solidFill>
                  <a:srgbClr val="A64D79"/>
                </a:solidFill>
                <a:latin typeface="Open Sans"/>
                <a:ea typeface="Open Sans"/>
                <a:cs typeface="Open Sans"/>
                <a:sym typeface="Open Sans"/>
              </a:rPr>
              <a:t>&amp;</a:t>
            </a:r>
            <a:endParaRPr b="1" sz="1300">
              <a:solidFill>
                <a:srgbClr val="A64D79"/>
              </a:solidFill>
              <a:latin typeface="Open Sans"/>
              <a:ea typeface="Open Sans"/>
              <a:cs typeface="Open Sans"/>
              <a:sym typeface="Open Sans"/>
            </a:endParaRPr>
          </a:p>
          <a:p>
            <a:pPr indent="0" lvl="0" marL="0" rtl="0" algn="ctr">
              <a:spcBef>
                <a:spcPts val="0"/>
              </a:spcBef>
              <a:spcAft>
                <a:spcPts val="0"/>
              </a:spcAft>
              <a:buNone/>
            </a:pPr>
            <a:r>
              <a:rPr b="1" lang="en" sz="1300">
                <a:solidFill>
                  <a:srgbClr val="A64D79"/>
                </a:solidFill>
                <a:latin typeface="Open Sans"/>
                <a:ea typeface="Open Sans"/>
                <a:cs typeface="Open Sans"/>
                <a:sym typeface="Open Sans"/>
              </a:rPr>
              <a:t>Google Forms</a:t>
            </a:r>
            <a:endParaRPr b="1" sz="1300">
              <a:solidFill>
                <a:srgbClr val="A64D79"/>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cxnSp>
        <p:nvCxnSpPr>
          <p:cNvPr id="129" name="Google Shape;129;p20"/>
          <p:cNvCxnSpPr>
            <a:stCxn id="130" idx="0"/>
            <a:endCxn id="131" idx="0"/>
          </p:cNvCxnSpPr>
          <p:nvPr/>
        </p:nvCxnSpPr>
        <p:spPr>
          <a:xfrm>
            <a:off x="4580700" y="1326975"/>
            <a:ext cx="0" cy="2308800"/>
          </a:xfrm>
          <a:prstGeom prst="straightConnector1">
            <a:avLst/>
          </a:prstGeom>
          <a:noFill/>
          <a:ln cap="flat" cmpd="sng" w="9525">
            <a:solidFill>
              <a:srgbClr val="A64D79"/>
            </a:solidFill>
            <a:prstDash val="solid"/>
            <a:round/>
            <a:headEnd len="med" w="med" type="none"/>
            <a:tailEnd len="med" w="med" type="triangle"/>
          </a:ln>
        </p:spPr>
      </p:cxnSp>
      <p:cxnSp>
        <p:nvCxnSpPr>
          <p:cNvPr id="132" name="Google Shape;132;p20"/>
          <p:cNvCxnSpPr/>
          <p:nvPr/>
        </p:nvCxnSpPr>
        <p:spPr>
          <a:xfrm>
            <a:off x="210750" y="2701425"/>
            <a:ext cx="8629500" cy="0"/>
          </a:xfrm>
          <a:prstGeom prst="straightConnector1">
            <a:avLst/>
          </a:prstGeom>
          <a:noFill/>
          <a:ln cap="flat" cmpd="sng" w="9525">
            <a:solidFill>
              <a:srgbClr val="A64D79"/>
            </a:solidFill>
            <a:prstDash val="solid"/>
            <a:round/>
            <a:headEnd len="med" w="med" type="none"/>
            <a:tailEnd len="med" w="med" type="triangle"/>
          </a:ln>
        </p:spPr>
      </p:cxnSp>
      <p:pic>
        <p:nvPicPr>
          <p:cNvPr id="133" name="Google Shape;133;p20"/>
          <p:cNvPicPr preferRelativeResize="0"/>
          <p:nvPr/>
        </p:nvPicPr>
        <p:blipFill>
          <a:blip r:embed="rId3">
            <a:alphaModFix/>
          </a:blip>
          <a:stretch>
            <a:fillRect/>
          </a:stretch>
        </p:blipFill>
        <p:spPr>
          <a:xfrm>
            <a:off x="64500" y="56450"/>
            <a:ext cx="896500" cy="817575"/>
          </a:xfrm>
          <a:prstGeom prst="rect">
            <a:avLst/>
          </a:prstGeom>
          <a:noFill/>
          <a:ln>
            <a:noFill/>
          </a:ln>
        </p:spPr>
      </p:pic>
      <p:pic>
        <p:nvPicPr>
          <p:cNvPr id="134" name="Google Shape;134;p20"/>
          <p:cNvPicPr preferRelativeResize="0"/>
          <p:nvPr/>
        </p:nvPicPr>
        <p:blipFill>
          <a:blip r:embed="rId4">
            <a:alphaModFix/>
          </a:blip>
          <a:stretch>
            <a:fillRect/>
          </a:stretch>
        </p:blipFill>
        <p:spPr>
          <a:xfrm>
            <a:off x="579675" y="610525"/>
            <a:ext cx="392749" cy="370525"/>
          </a:xfrm>
          <a:prstGeom prst="rect">
            <a:avLst/>
          </a:prstGeom>
          <a:noFill/>
          <a:ln>
            <a:noFill/>
          </a:ln>
        </p:spPr>
      </p:pic>
      <p:pic>
        <p:nvPicPr>
          <p:cNvPr id="135" name="Google Shape;135;p20"/>
          <p:cNvPicPr preferRelativeResize="0"/>
          <p:nvPr/>
        </p:nvPicPr>
        <p:blipFill>
          <a:blip r:embed="rId5">
            <a:alphaModFix/>
          </a:blip>
          <a:stretch>
            <a:fillRect/>
          </a:stretch>
        </p:blipFill>
        <p:spPr>
          <a:xfrm>
            <a:off x="701750" y="358600"/>
            <a:ext cx="392750" cy="370525"/>
          </a:xfrm>
          <a:prstGeom prst="rect">
            <a:avLst/>
          </a:prstGeom>
          <a:noFill/>
          <a:ln>
            <a:noFill/>
          </a:ln>
        </p:spPr>
      </p:pic>
      <p:sp>
        <p:nvSpPr>
          <p:cNvPr id="136" name="Google Shape;136;p20"/>
          <p:cNvSpPr txBox="1"/>
          <p:nvPr>
            <p:ph idx="4294967295" type="ctrTitle"/>
          </p:nvPr>
        </p:nvSpPr>
        <p:spPr>
          <a:xfrm>
            <a:off x="216900" y="376725"/>
            <a:ext cx="5030400" cy="7341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User Journey STeps</a:t>
            </a:r>
            <a:endParaRPr sz="2000">
              <a:solidFill>
                <a:srgbClr val="A64D79"/>
              </a:solidFill>
              <a:latin typeface="Open Sans"/>
              <a:ea typeface="Open Sans"/>
              <a:cs typeface="Open Sans"/>
              <a:sym typeface="Open Sans"/>
            </a:endParaRPr>
          </a:p>
        </p:txBody>
      </p:sp>
      <p:sp>
        <p:nvSpPr>
          <p:cNvPr id="137" name="Google Shape;137;p20"/>
          <p:cNvSpPr/>
          <p:nvPr/>
        </p:nvSpPr>
        <p:spPr>
          <a:xfrm>
            <a:off x="761150" y="2076450"/>
            <a:ext cx="1295400" cy="1295400"/>
          </a:xfrm>
          <a:prstGeom prst="ellipse">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8" name="Google Shape;138;p20"/>
          <p:cNvSpPr/>
          <p:nvPr/>
        </p:nvSpPr>
        <p:spPr>
          <a:xfrm>
            <a:off x="2347063" y="2076450"/>
            <a:ext cx="1295400" cy="1295400"/>
          </a:xfrm>
          <a:prstGeom prst="ellipse">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9" name="Google Shape;139;p20"/>
          <p:cNvSpPr/>
          <p:nvPr/>
        </p:nvSpPr>
        <p:spPr>
          <a:xfrm>
            <a:off x="3932975" y="2076450"/>
            <a:ext cx="1295400" cy="1295400"/>
          </a:xfrm>
          <a:prstGeom prst="ellipse">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0" name="Google Shape;140;p20"/>
          <p:cNvSpPr/>
          <p:nvPr/>
        </p:nvSpPr>
        <p:spPr>
          <a:xfrm>
            <a:off x="5518888" y="2076450"/>
            <a:ext cx="1295400" cy="1295400"/>
          </a:xfrm>
          <a:prstGeom prst="ellipse">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1" name="Google Shape;141;p20"/>
          <p:cNvSpPr/>
          <p:nvPr/>
        </p:nvSpPr>
        <p:spPr>
          <a:xfrm>
            <a:off x="7104800" y="2076450"/>
            <a:ext cx="1295400" cy="1295400"/>
          </a:xfrm>
          <a:prstGeom prst="ellipse">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2" name="Google Shape;142;p20"/>
          <p:cNvSpPr txBox="1"/>
          <p:nvPr>
            <p:ph idx="4294967295" type="ctrTitle"/>
          </p:nvPr>
        </p:nvSpPr>
        <p:spPr>
          <a:xfrm>
            <a:off x="579500" y="2279850"/>
            <a:ext cx="1610400" cy="888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A64D79"/>
                </a:solidFill>
                <a:latin typeface="Open Sans"/>
                <a:ea typeface="Open Sans"/>
                <a:cs typeface="Open Sans"/>
                <a:sym typeface="Open Sans"/>
              </a:rPr>
              <a:t>Step 1</a:t>
            </a:r>
            <a:r>
              <a:rPr lang="en" sz="1200">
                <a:solidFill>
                  <a:srgbClr val="A64D79"/>
                </a:solidFill>
                <a:latin typeface="Open Sans"/>
                <a:ea typeface="Open Sans"/>
                <a:cs typeface="Open Sans"/>
                <a:sym typeface="Open Sans"/>
              </a:rPr>
              <a:t> </a:t>
            </a:r>
            <a:endParaRPr sz="1200">
              <a:solidFill>
                <a:srgbClr val="A64D79"/>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A64D79"/>
                </a:solidFill>
                <a:latin typeface="Open Sans"/>
                <a:ea typeface="Open Sans"/>
                <a:cs typeface="Open Sans"/>
                <a:sym typeface="Open Sans"/>
              </a:rPr>
              <a:t>Know the benefits </a:t>
            </a:r>
            <a:endParaRPr sz="1200">
              <a:solidFill>
                <a:srgbClr val="A64D79"/>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A64D79"/>
                </a:solidFill>
                <a:latin typeface="Open Sans"/>
                <a:ea typeface="Open Sans"/>
                <a:cs typeface="Open Sans"/>
                <a:sym typeface="Open Sans"/>
              </a:rPr>
              <a:t>of the System</a:t>
            </a:r>
            <a:endParaRPr sz="1200">
              <a:solidFill>
                <a:srgbClr val="A64D79"/>
              </a:solidFill>
              <a:latin typeface="Open Sans"/>
              <a:ea typeface="Open Sans"/>
              <a:cs typeface="Open Sans"/>
              <a:sym typeface="Open Sans"/>
            </a:endParaRPr>
          </a:p>
        </p:txBody>
      </p:sp>
      <p:sp>
        <p:nvSpPr>
          <p:cNvPr id="143" name="Google Shape;143;p20"/>
          <p:cNvSpPr txBox="1"/>
          <p:nvPr>
            <p:ph idx="4294967295" type="ctrTitle"/>
          </p:nvPr>
        </p:nvSpPr>
        <p:spPr>
          <a:xfrm>
            <a:off x="2189563" y="2279850"/>
            <a:ext cx="1610400" cy="888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A64D79"/>
                </a:solidFill>
                <a:latin typeface="Open Sans"/>
                <a:ea typeface="Open Sans"/>
                <a:cs typeface="Open Sans"/>
                <a:sym typeface="Open Sans"/>
              </a:rPr>
              <a:t>Step 2</a:t>
            </a:r>
            <a:r>
              <a:rPr lang="en" sz="1200">
                <a:solidFill>
                  <a:srgbClr val="A64D79"/>
                </a:solidFill>
                <a:latin typeface="Open Sans"/>
                <a:ea typeface="Open Sans"/>
                <a:cs typeface="Open Sans"/>
                <a:sym typeface="Open Sans"/>
              </a:rPr>
              <a:t> </a:t>
            </a:r>
            <a:endParaRPr sz="1200">
              <a:solidFill>
                <a:srgbClr val="A64D79"/>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A64D79"/>
                </a:solidFill>
                <a:latin typeface="Open Sans"/>
                <a:ea typeface="Open Sans"/>
                <a:cs typeface="Open Sans"/>
                <a:sym typeface="Open Sans"/>
              </a:rPr>
              <a:t>Know what the System offers</a:t>
            </a:r>
            <a:endParaRPr sz="1200">
              <a:solidFill>
                <a:srgbClr val="A64D79"/>
              </a:solidFill>
              <a:latin typeface="Open Sans"/>
              <a:ea typeface="Open Sans"/>
              <a:cs typeface="Open Sans"/>
              <a:sym typeface="Open Sans"/>
            </a:endParaRPr>
          </a:p>
        </p:txBody>
      </p:sp>
      <p:sp>
        <p:nvSpPr>
          <p:cNvPr id="144" name="Google Shape;144;p20"/>
          <p:cNvSpPr txBox="1"/>
          <p:nvPr>
            <p:ph idx="4294967295" type="ctrTitle"/>
          </p:nvPr>
        </p:nvSpPr>
        <p:spPr>
          <a:xfrm>
            <a:off x="3775475" y="2279850"/>
            <a:ext cx="1610400" cy="888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A64D79"/>
                </a:solidFill>
                <a:latin typeface="Open Sans"/>
                <a:ea typeface="Open Sans"/>
                <a:cs typeface="Open Sans"/>
                <a:sym typeface="Open Sans"/>
              </a:rPr>
              <a:t>Step 3</a:t>
            </a:r>
            <a:r>
              <a:rPr lang="en" sz="1200">
                <a:solidFill>
                  <a:srgbClr val="A64D79"/>
                </a:solidFill>
                <a:latin typeface="Open Sans"/>
                <a:ea typeface="Open Sans"/>
                <a:cs typeface="Open Sans"/>
                <a:sym typeface="Open Sans"/>
              </a:rPr>
              <a:t> </a:t>
            </a:r>
            <a:endParaRPr sz="1200">
              <a:solidFill>
                <a:srgbClr val="A64D79"/>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A64D79"/>
                </a:solidFill>
                <a:latin typeface="Open Sans"/>
                <a:ea typeface="Open Sans"/>
                <a:cs typeface="Open Sans"/>
                <a:sym typeface="Open Sans"/>
              </a:rPr>
              <a:t>Know detail specs of the System</a:t>
            </a:r>
            <a:endParaRPr sz="1200">
              <a:solidFill>
                <a:srgbClr val="A64D79"/>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A64D79"/>
                </a:solidFill>
                <a:latin typeface="Open Sans"/>
                <a:ea typeface="Open Sans"/>
                <a:cs typeface="Open Sans"/>
                <a:sym typeface="Open Sans"/>
              </a:rPr>
              <a:t>(Services)</a:t>
            </a:r>
            <a:endParaRPr sz="1200">
              <a:solidFill>
                <a:srgbClr val="A64D79"/>
              </a:solidFill>
              <a:latin typeface="Open Sans"/>
              <a:ea typeface="Open Sans"/>
              <a:cs typeface="Open Sans"/>
              <a:sym typeface="Open Sans"/>
            </a:endParaRPr>
          </a:p>
        </p:txBody>
      </p:sp>
      <p:sp>
        <p:nvSpPr>
          <p:cNvPr id="145" name="Google Shape;145;p20"/>
          <p:cNvSpPr txBox="1"/>
          <p:nvPr>
            <p:ph idx="4294967295" type="ctrTitle"/>
          </p:nvPr>
        </p:nvSpPr>
        <p:spPr>
          <a:xfrm>
            <a:off x="5361388" y="2279850"/>
            <a:ext cx="1610400" cy="888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A64D79"/>
                </a:solidFill>
                <a:latin typeface="Open Sans"/>
                <a:ea typeface="Open Sans"/>
                <a:cs typeface="Open Sans"/>
                <a:sym typeface="Open Sans"/>
              </a:rPr>
              <a:t>Step 4</a:t>
            </a:r>
            <a:r>
              <a:rPr lang="en" sz="1200">
                <a:solidFill>
                  <a:srgbClr val="A64D79"/>
                </a:solidFill>
                <a:latin typeface="Open Sans"/>
                <a:ea typeface="Open Sans"/>
                <a:cs typeface="Open Sans"/>
                <a:sym typeface="Open Sans"/>
              </a:rPr>
              <a:t> </a:t>
            </a:r>
            <a:endParaRPr sz="1200">
              <a:solidFill>
                <a:srgbClr val="A64D79"/>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A64D79"/>
                </a:solidFill>
                <a:latin typeface="Open Sans"/>
                <a:ea typeface="Open Sans"/>
                <a:cs typeface="Open Sans"/>
                <a:sym typeface="Open Sans"/>
              </a:rPr>
              <a:t>Know detail specs of the System</a:t>
            </a:r>
            <a:endParaRPr sz="1200">
              <a:solidFill>
                <a:srgbClr val="A64D79"/>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A64D79"/>
                </a:solidFill>
                <a:latin typeface="Open Sans"/>
                <a:ea typeface="Open Sans"/>
                <a:cs typeface="Open Sans"/>
                <a:sym typeface="Open Sans"/>
              </a:rPr>
              <a:t>(Meals)</a:t>
            </a:r>
            <a:endParaRPr sz="1200">
              <a:solidFill>
                <a:srgbClr val="A64D79"/>
              </a:solidFill>
              <a:latin typeface="Open Sans"/>
              <a:ea typeface="Open Sans"/>
              <a:cs typeface="Open Sans"/>
              <a:sym typeface="Open Sans"/>
            </a:endParaRPr>
          </a:p>
        </p:txBody>
      </p:sp>
      <p:sp>
        <p:nvSpPr>
          <p:cNvPr id="146" name="Google Shape;146;p20"/>
          <p:cNvSpPr txBox="1"/>
          <p:nvPr>
            <p:ph idx="4294967295" type="ctrTitle"/>
          </p:nvPr>
        </p:nvSpPr>
        <p:spPr>
          <a:xfrm>
            <a:off x="6947313" y="2279850"/>
            <a:ext cx="1610400" cy="888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A64D79"/>
                </a:solidFill>
                <a:latin typeface="Open Sans"/>
                <a:ea typeface="Open Sans"/>
                <a:cs typeface="Open Sans"/>
                <a:sym typeface="Open Sans"/>
              </a:rPr>
              <a:t>Step 5</a:t>
            </a:r>
            <a:r>
              <a:rPr lang="en" sz="1200">
                <a:solidFill>
                  <a:srgbClr val="A64D79"/>
                </a:solidFill>
                <a:latin typeface="Open Sans"/>
                <a:ea typeface="Open Sans"/>
                <a:cs typeface="Open Sans"/>
                <a:sym typeface="Open Sans"/>
              </a:rPr>
              <a:t> </a:t>
            </a:r>
            <a:endParaRPr sz="1200">
              <a:solidFill>
                <a:srgbClr val="A64D79"/>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A64D79"/>
                </a:solidFill>
                <a:latin typeface="Open Sans"/>
                <a:ea typeface="Open Sans"/>
                <a:cs typeface="Open Sans"/>
                <a:sym typeface="Open Sans"/>
              </a:rPr>
              <a:t>l</a:t>
            </a:r>
            <a:r>
              <a:rPr lang="en" sz="1200">
                <a:solidFill>
                  <a:srgbClr val="A64D79"/>
                </a:solidFill>
                <a:latin typeface="Open Sans"/>
                <a:ea typeface="Open Sans"/>
                <a:cs typeface="Open Sans"/>
                <a:sym typeface="Open Sans"/>
              </a:rPr>
              <a:t>earn what solutions are offered</a:t>
            </a:r>
            <a:endParaRPr sz="1200">
              <a:solidFill>
                <a:srgbClr val="A64D79"/>
              </a:solidFill>
              <a:latin typeface="Open Sans"/>
              <a:ea typeface="Open Sans"/>
              <a:cs typeface="Open Sans"/>
              <a:sym typeface="Open Sans"/>
            </a:endParaRPr>
          </a:p>
        </p:txBody>
      </p:sp>
      <p:sp>
        <p:nvSpPr>
          <p:cNvPr id="130" name="Google Shape;130;p20"/>
          <p:cNvSpPr txBox="1"/>
          <p:nvPr>
            <p:ph idx="4294967295" type="ctrTitle"/>
          </p:nvPr>
        </p:nvSpPr>
        <p:spPr>
          <a:xfrm>
            <a:off x="3775500" y="1326975"/>
            <a:ext cx="1610400" cy="536100"/>
          </a:xfrm>
          <a:prstGeom prst="rect">
            <a:avLst/>
          </a:prstGeom>
          <a:solidFill>
            <a:srgbClr val="FFFFFF"/>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A64D79"/>
                </a:solidFill>
                <a:latin typeface="Open Sans"/>
                <a:ea typeface="Open Sans"/>
                <a:cs typeface="Open Sans"/>
                <a:sym typeface="Open Sans"/>
              </a:rPr>
              <a:t>Entering the Site</a:t>
            </a:r>
            <a:endParaRPr sz="1200">
              <a:solidFill>
                <a:srgbClr val="A64D79"/>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A64D79"/>
                </a:solidFill>
                <a:latin typeface="Open Sans"/>
                <a:ea typeface="Open Sans"/>
                <a:cs typeface="Open Sans"/>
                <a:sym typeface="Open Sans"/>
              </a:rPr>
              <a:t>Assured, welcomed</a:t>
            </a:r>
            <a:endParaRPr sz="1200">
              <a:solidFill>
                <a:srgbClr val="A64D79"/>
              </a:solidFill>
              <a:latin typeface="Open Sans"/>
              <a:ea typeface="Open Sans"/>
              <a:cs typeface="Open Sans"/>
              <a:sym typeface="Open Sans"/>
            </a:endParaRPr>
          </a:p>
        </p:txBody>
      </p:sp>
      <p:sp>
        <p:nvSpPr>
          <p:cNvPr id="131" name="Google Shape;131;p20"/>
          <p:cNvSpPr txBox="1"/>
          <p:nvPr>
            <p:ph idx="4294967295" type="ctrTitle"/>
          </p:nvPr>
        </p:nvSpPr>
        <p:spPr>
          <a:xfrm>
            <a:off x="3775488" y="3635775"/>
            <a:ext cx="1610400" cy="888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A64D79"/>
                </a:solidFill>
                <a:latin typeface="Open Sans"/>
                <a:ea typeface="Open Sans"/>
                <a:cs typeface="Open Sans"/>
                <a:sym typeface="Open Sans"/>
              </a:rPr>
              <a:t>Call To Action</a:t>
            </a:r>
            <a:endParaRPr sz="1200">
              <a:solidFill>
                <a:srgbClr val="A64D79"/>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A64D79"/>
                </a:solidFill>
                <a:latin typeface="Open Sans"/>
                <a:ea typeface="Open Sans"/>
                <a:cs typeface="Open Sans"/>
                <a:sym typeface="Open Sans"/>
              </a:rPr>
              <a:t>Contact for More</a:t>
            </a:r>
            <a:endParaRPr sz="1200">
              <a:solidFill>
                <a:srgbClr val="A64D79"/>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A64D79"/>
                </a:solidFill>
                <a:latin typeface="Open Sans"/>
                <a:ea typeface="Open Sans"/>
                <a:cs typeface="Open Sans"/>
                <a:sym typeface="Open Sans"/>
              </a:rPr>
              <a:t>Leave a Feedback</a:t>
            </a:r>
            <a:endParaRPr sz="1200">
              <a:solidFill>
                <a:srgbClr val="A64D79"/>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1"/>
          <p:cNvPicPr preferRelativeResize="0"/>
          <p:nvPr/>
        </p:nvPicPr>
        <p:blipFill>
          <a:blip r:embed="rId3">
            <a:alphaModFix/>
          </a:blip>
          <a:stretch>
            <a:fillRect/>
          </a:stretch>
        </p:blipFill>
        <p:spPr>
          <a:xfrm>
            <a:off x="113825" y="152400"/>
            <a:ext cx="4618200" cy="4838701"/>
          </a:xfrm>
          <a:prstGeom prst="rect">
            <a:avLst/>
          </a:prstGeom>
          <a:noFill/>
          <a:ln>
            <a:noFill/>
          </a:ln>
        </p:spPr>
      </p:pic>
      <p:sp>
        <p:nvSpPr>
          <p:cNvPr id="152" name="Google Shape;152;p21"/>
          <p:cNvSpPr txBox="1"/>
          <p:nvPr>
            <p:ph idx="4294967295" type="ctrTitle"/>
          </p:nvPr>
        </p:nvSpPr>
        <p:spPr>
          <a:xfrm>
            <a:off x="128800" y="239200"/>
            <a:ext cx="4618200" cy="7659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FFFFFF"/>
                </a:solidFill>
                <a:latin typeface="Amatic SC"/>
                <a:ea typeface="Amatic SC"/>
                <a:cs typeface="Amatic SC"/>
                <a:sym typeface="Amatic SC"/>
              </a:rPr>
              <a:t>USER FEEDBACK via Online Survey</a:t>
            </a:r>
            <a:endParaRPr sz="2000">
              <a:solidFill>
                <a:srgbClr val="FFFFFF"/>
              </a:solidFill>
              <a:latin typeface="Open Sans"/>
              <a:ea typeface="Open Sans"/>
              <a:cs typeface="Open Sans"/>
              <a:sym typeface="Open Sans"/>
            </a:endParaRPr>
          </a:p>
        </p:txBody>
      </p:sp>
      <p:sp>
        <p:nvSpPr>
          <p:cNvPr id="153" name="Google Shape;153;p21"/>
          <p:cNvSpPr txBox="1"/>
          <p:nvPr>
            <p:ph idx="4294967295" type="ctrTitle"/>
          </p:nvPr>
        </p:nvSpPr>
        <p:spPr>
          <a:xfrm>
            <a:off x="5010150" y="1005100"/>
            <a:ext cx="3819600" cy="23916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A64D79"/>
              </a:buClr>
              <a:buSzPts val="1400"/>
              <a:buFont typeface="Open Sans Light"/>
              <a:buChar char="●"/>
            </a:pPr>
            <a:r>
              <a:rPr lang="en" sz="1200">
                <a:solidFill>
                  <a:srgbClr val="A64D79"/>
                </a:solidFill>
                <a:latin typeface="Open Sans Light"/>
                <a:ea typeface="Open Sans Light"/>
                <a:cs typeface="Open Sans Light"/>
                <a:sym typeface="Open Sans Light"/>
              </a:rPr>
              <a:t>Total of 9 </a:t>
            </a:r>
            <a:r>
              <a:rPr lang="en" sz="1200">
                <a:solidFill>
                  <a:srgbClr val="A64D79"/>
                </a:solidFill>
                <a:latin typeface="Open Sans Light"/>
                <a:ea typeface="Open Sans Light"/>
                <a:cs typeface="Open Sans Light"/>
                <a:sym typeface="Open Sans Light"/>
              </a:rPr>
              <a:t>respondents</a:t>
            </a:r>
            <a:endParaRPr sz="1200">
              <a:solidFill>
                <a:srgbClr val="A64D79"/>
              </a:solidFill>
              <a:latin typeface="Open Sans Light"/>
              <a:ea typeface="Open Sans Light"/>
              <a:cs typeface="Open Sans Light"/>
              <a:sym typeface="Open Sans Light"/>
            </a:endParaRPr>
          </a:p>
          <a:p>
            <a:pPr indent="-317500" lvl="0" marL="457200" rtl="0" algn="just">
              <a:lnSpc>
                <a:spcPct val="115000"/>
              </a:lnSpc>
              <a:spcBef>
                <a:spcPts val="0"/>
              </a:spcBef>
              <a:spcAft>
                <a:spcPts val="0"/>
              </a:spcAft>
              <a:buClr>
                <a:srgbClr val="A64D79"/>
              </a:buClr>
              <a:buSzPts val="1400"/>
              <a:buFont typeface="Open Sans Light"/>
              <a:buChar char="●"/>
            </a:pPr>
            <a:r>
              <a:rPr lang="en" sz="1200">
                <a:solidFill>
                  <a:srgbClr val="A64D79"/>
                </a:solidFill>
                <a:latin typeface="Open Sans Light"/>
                <a:ea typeface="Open Sans Light"/>
                <a:cs typeface="Open Sans Light"/>
                <a:sym typeface="Open Sans Light"/>
              </a:rPr>
              <a:t>All 9 respondents are satisfied with how the site met their needs, and found the site easy or okay to navigate </a:t>
            </a:r>
            <a:endParaRPr sz="1200">
              <a:solidFill>
                <a:srgbClr val="A64D79"/>
              </a:solidFill>
              <a:latin typeface="Open Sans Light"/>
              <a:ea typeface="Open Sans Light"/>
              <a:cs typeface="Open Sans Light"/>
              <a:sym typeface="Open Sans Light"/>
            </a:endParaRPr>
          </a:p>
          <a:p>
            <a:pPr indent="-317500" lvl="0" marL="457200" rtl="0" algn="just">
              <a:lnSpc>
                <a:spcPct val="115000"/>
              </a:lnSpc>
              <a:spcBef>
                <a:spcPts val="0"/>
              </a:spcBef>
              <a:spcAft>
                <a:spcPts val="0"/>
              </a:spcAft>
              <a:buClr>
                <a:srgbClr val="A64D79"/>
              </a:buClr>
              <a:buSzPts val="1400"/>
              <a:buFont typeface="Open Sans Light"/>
              <a:buChar char="●"/>
            </a:pPr>
            <a:r>
              <a:rPr lang="en" sz="1200">
                <a:solidFill>
                  <a:srgbClr val="A64D79"/>
                </a:solidFill>
                <a:latin typeface="Open Sans Light"/>
                <a:ea typeface="Open Sans Light"/>
                <a:cs typeface="Open Sans Light"/>
                <a:sym typeface="Open Sans Light"/>
              </a:rPr>
              <a:t>The respondents found the VR tour videos the most appealing content </a:t>
            </a:r>
            <a:endParaRPr sz="1200">
              <a:solidFill>
                <a:srgbClr val="A64D79"/>
              </a:solidFill>
              <a:latin typeface="Open Sans Light"/>
              <a:ea typeface="Open Sans Light"/>
              <a:cs typeface="Open Sans Light"/>
              <a:sym typeface="Open Sans Light"/>
            </a:endParaRPr>
          </a:p>
          <a:p>
            <a:pPr indent="-304800" lvl="0" marL="457200" rtl="0" algn="just">
              <a:lnSpc>
                <a:spcPct val="115000"/>
              </a:lnSpc>
              <a:spcBef>
                <a:spcPts val="0"/>
              </a:spcBef>
              <a:spcAft>
                <a:spcPts val="0"/>
              </a:spcAft>
              <a:buClr>
                <a:srgbClr val="A64D79"/>
              </a:buClr>
              <a:buSzPts val="1200"/>
              <a:buFont typeface="Open Sans Light"/>
              <a:buChar char="●"/>
            </a:pPr>
            <a:r>
              <a:rPr lang="en" sz="1200">
                <a:solidFill>
                  <a:srgbClr val="A64D79"/>
                </a:solidFill>
                <a:latin typeface="Open Sans Light"/>
                <a:ea typeface="Open Sans Light"/>
                <a:cs typeface="Open Sans Light"/>
                <a:sym typeface="Open Sans Light"/>
              </a:rPr>
              <a:t>90% of the people found the VR tour helpful in understanding the theme of the page </a:t>
            </a:r>
            <a:endParaRPr sz="1200">
              <a:solidFill>
                <a:srgbClr val="A64D79"/>
              </a:solidFill>
              <a:latin typeface="Open Sans Light"/>
              <a:ea typeface="Open Sans Light"/>
              <a:cs typeface="Open Sans Light"/>
              <a:sym typeface="Open Sans Light"/>
            </a:endParaRPr>
          </a:p>
          <a:p>
            <a:pPr indent="-304800" lvl="0" marL="457200" rtl="0" algn="just">
              <a:lnSpc>
                <a:spcPct val="115000"/>
              </a:lnSpc>
              <a:spcBef>
                <a:spcPts val="0"/>
              </a:spcBef>
              <a:spcAft>
                <a:spcPts val="0"/>
              </a:spcAft>
              <a:buClr>
                <a:srgbClr val="A64D79"/>
              </a:buClr>
              <a:buSzPts val="1200"/>
              <a:buFont typeface="Open Sans Light"/>
              <a:buChar char="●"/>
            </a:pPr>
            <a:r>
              <a:rPr lang="en" sz="1200">
                <a:solidFill>
                  <a:srgbClr val="A64D79"/>
                </a:solidFill>
                <a:latin typeface="Open Sans Light"/>
                <a:ea typeface="Open Sans Light"/>
                <a:cs typeface="Open Sans Light"/>
                <a:sym typeface="Open Sans Light"/>
              </a:rPr>
              <a:t>7 out of 9 people found the site visually appealing </a:t>
            </a:r>
            <a:endParaRPr sz="1200">
              <a:solidFill>
                <a:srgbClr val="A64D79"/>
              </a:solidFill>
              <a:latin typeface="Open Sans Light"/>
              <a:ea typeface="Open Sans Light"/>
              <a:cs typeface="Open Sans Light"/>
              <a:sym typeface="Open Sans Light"/>
            </a:endParaRPr>
          </a:p>
          <a:p>
            <a:pPr indent="0" lvl="0" marL="0" rtl="0" algn="just">
              <a:lnSpc>
                <a:spcPct val="115000"/>
              </a:lnSpc>
              <a:spcBef>
                <a:spcPts val="0"/>
              </a:spcBef>
              <a:spcAft>
                <a:spcPts val="0"/>
              </a:spcAft>
              <a:buNone/>
            </a:pPr>
            <a:r>
              <a:t/>
            </a:r>
            <a:endParaRPr sz="1200">
              <a:solidFill>
                <a:srgbClr val="A64D79"/>
              </a:solidFill>
              <a:latin typeface="Open Sans Light"/>
              <a:ea typeface="Open Sans Light"/>
              <a:cs typeface="Open Sans Light"/>
              <a:sym typeface="Open Sans Light"/>
            </a:endParaRPr>
          </a:p>
          <a:p>
            <a:pPr indent="0" lvl="0" marL="0" rtl="0" algn="just">
              <a:lnSpc>
                <a:spcPct val="115000"/>
              </a:lnSpc>
              <a:spcBef>
                <a:spcPts val="0"/>
              </a:spcBef>
              <a:spcAft>
                <a:spcPts val="0"/>
              </a:spcAft>
              <a:buNone/>
            </a:pPr>
            <a:r>
              <a:rPr b="1" lang="en" sz="1200">
                <a:solidFill>
                  <a:srgbClr val="A64D79"/>
                </a:solidFill>
                <a:latin typeface="Open Sans"/>
                <a:ea typeface="Open Sans"/>
                <a:cs typeface="Open Sans"/>
                <a:sym typeface="Open Sans"/>
              </a:rPr>
              <a:t>To Improve: </a:t>
            </a:r>
            <a:endParaRPr b="1" sz="1200">
              <a:solidFill>
                <a:srgbClr val="A64D79"/>
              </a:solidFill>
              <a:latin typeface="Open Sans"/>
              <a:ea typeface="Open Sans"/>
              <a:cs typeface="Open Sans"/>
              <a:sym typeface="Open Sans"/>
            </a:endParaRPr>
          </a:p>
          <a:p>
            <a:pPr indent="-304800" lvl="0" marL="457200" rtl="0" algn="just">
              <a:lnSpc>
                <a:spcPct val="115000"/>
              </a:lnSpc>
              <a:spcBef>
                <a:spcPts val="0"/>
              </a:spcBef>
              <a:spcAft>
                <a:spcPts val="0"/>
              </a:spcAft>
              <a:buClr>
                <a:srgbClr val="A64D79"/>
              </a:buClr>
              <a:buSzPts val="1200"/>
              <a:buFont typeface="Open Sans Light"/>
              <a:buChar char="●"/>
            </a:pPr>
            <a:r>
              <a:rPr lang="en" sz="1200">
                <a:solidFill>
                  <a:srgbClr val="A64D79"/>
                </a:solidFill>
                <a:latin typeface="Open Sans Light"/>
                <a:ea typeface="Open Sans Light"/>
                <a:cs typeface="Open Sans Light"/>
                <a:sym typeface="Open Sans Light"/>
              </a:rPr>
              <a:t>Simplify navigation by simplifying Footer, adding a site map</a:t>
            </a:r>
            <a:endParaRPr sz="1200">
              <a:solidFill>
                <a:srgbClr val="A64D79"/>
              </a:solidFill>
              <a:latin typeface="Open Sans Light"/>
              <a:ea typeface="Open Sans Light"/>
              <a:cs typeface="Open Sans Light"/>
              <a:sym typeface="Open Sans Light"/>
            </a:endParaRPr>
          </a:p>
          <a:p>
            <a:pPr indent="-304800" lvl="0" marL="457200" rtl="0" algn="just">
              <a:lnSpc>
                <a:spcPct val="115000"/>
              </a:lnSpc>
              <a:spcBef>
                <a:spcPts val="0"/>
              </a:spcBef>
              <a:spcAft>
                <a:spcPts val="0"/>
              </a:spcAft>
              <a:buClr>
                <a:srgbClr val="A64D79"/>
              </a:buClr>
              <a:buSzPts val="1200"/>
              <a:buFont typeface="Open Sans Light"/>
              <a:buChar char="●"/>
            </a:pPr>
            <a:r>
              <a:rPr lang="en" sz="1200">
                <a:solidFill>
                  <a:srgbClr val="A64D79"/>
                </a:solidFill>
                <a:latin typeface="Open Sans Light"/>
                <a:ea typeface="Open Sans Light"/>
                <a:cs typeface="Open Sans Light"/>
                <a:sym typeface="Open Sans Light"/>
              </a:rPr>
              <a:t>Simplify copies on the site </a:t>
            </a:r>
            <a:endParaRPr sz="1200">
              <a:solidFill>
                <a:srgbClr val="A64D79"/>
              </a:solidFill>
              <a:latin typeface="Open Sans Light"/>
              <a:ea typeface="Open Sans Light"/>
              <a:cs typeface="Open Sans Light"/>
              <a:sym typeface="Open Sans Light"/>
            </a:endParaRPr>
          </a:p>
          <a:p>
            <a:pPr indent="-304800" lvl="0" marL="457200" rtl="0" algn="just">
              <a:lnSpc>
                <a:spcPct val="115000"/>
              </a:lnSpc>
              <a:spcBef>
                <a:spcPts val="0"/>
              </a:spcBef>
              <a:spcAft>
                <a:spcPts val="0"/>
              </a:spcAft>
              <a:buClr>
                <a:srgbClr val="A64D79"/>
              </a:buClr>
              <a:buSzPts val="1200"/>
              <a:buFont typeface="Open Sans Light"/>
              <a:buChar char="●"/>
            </a:pPr>
            <a:r>
              <a:rPr lang="en" sz="1200">
                <a:solidFill>
                  <a:srgbClr val="A64D79"/>
                </a:solidFill>
                <a:latin typeface="Open Sans Light"/>
                <a:ea typeface="Open Sans Light"/>
                <a:cs typeface="Open Sans Light"/>
                <a:sym typeface="Open Sans Light"/>
              </a:rPr>
              <a:t>Improve usability of the VR user experience </a:t>
            </a:r>
            <a:endParaRPr sz="1200">
              <a:solidFill>
                <a:srgbClr val="A64D79"/>
              </a:solidFill>
              <a:latin typeface="Open Sans Light"/>
              <a:ea typeface="Open Sans Light"/>
              <a:cs typeface="Open Sans Light"/>
              <a:sym typeface="Open Sans Light"/>
            </a:endParaRPr>
          </a:p>
        </p:txBody>
      </p:sp>
      <p:sp>
        <p:nvSpPr>
          <p:cNvPr id="154" name="Google Shape;154;p21"/>
          <p:cNvSpPr txBox="1"/>
          <p:nvPr>
            <p:ph idx="4294967295" type="ctrTitle"/>
          </p:nvPr>
        </p:nvSpPr>
        <p:spPr>
          <a:xfrm>
            <a:off x="369300" y="1174800"/>
            <a:ext cx="3707400" cy="318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FFFFFF"/>
                </a:solidFill>
                <a:latin typeface="Open Sans"/>
                <a:ea typeface="Open Sans"/>
                <a:cs typeface="Open Sans"/>
                <a:sym typeface="Open Sans"/>
              </a:rPr>
              <a:t>SURVEY AREAS</a:t>
            </a:r>
            <a:endParaRPr b="1" sz="1300">
              <a:solidFill>
                <a:srgbClr val="FFFFFF"/>
              </a:solidFill>
              <a:latin typeface="Open Sans"/>
              <a:ea typeface="Open Sans"/>
              <a:cs typeface="Open Sans"/>
              <a:sym typeface="Open Sans"/>
            </a:endParaRPr>
          </a:p>
          <a:p>
            <a:pPr indent="-311150" lvl="0" marL="457200" rtl="0" algn="l">
              <a:lnSpc>
                <a:spcPct val="115000"/>
              </a:lnSpc>
              <a:spcBef>
                <a:spcPts val="100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Ease of use (based on impression, time spent)</a:t>
            </a:r>
            <a:endParaRPr sz="1300">
              <a:solidFill>
                <a:srgbClr val="FFFFFF"/>
              </a:solidFill>
              <a:latin typeface="Open Sans"/>
              <a:ea typeface="Open Sans"/>
              <a:cs typeface="Open Sans"/>
              <a:sym typeface="Open Sans"/>
            </a:endParaRPr>
          </a:p>
          <a:p>
            <a:pPr indent="-311150" lvl="0" marL="457200" rtl="0" algn="l">
              <a:lnSpc>
                <a:spcPct val="115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User Satisfaction </a:t>
            </a:r>
            <a:endParaRPr sz="1300">
              <a:solidFill>
                <a:srgbClr val="FFFFFF"/>
              </a:solidFill>
              <a:latin typeface="Open Sans"/>
              <a:ea typeface="Open Sans"/>
              <a:cs typeface="Open Sans"/>
              <a:sym typeface="Open Sans"/>
            </a:endParaRPr>
          </a:p>
          <a:p>
            <a:pPr indent="-311150" lvl="0" marL="457200" rtl="0" algn="l">
              <a:lnSpc>
                <a:spcPct val="115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Content Appealingness and Usefulness    </a:t>
            </a:r>
            <a:endParaRPr sz="1300">
              <a:solidFill>
                <a:srgbClr val="FFFFFF"/>
              </a:solidFill>
              <a:latin typeface="Open Sans"/>
              <a:ea typeface="Open Sans"/>
              <a:cs typeface="Open Sans"/>
              <a:sym typeface="Open Sans"/>
            </a:endParaRPr>
          </a:p>
          <a:p>
            <a:pPr indent="-311150" lvl="0" marL="457200" rtl="0" algn="l">
              <a:lnSpc>
                <a:spcPct val="115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Design Appealingness </a:t>
            </a:r>
            <a:endParaRPr sz="1300">
              <a:solidFill>
                <a:srgbClr val="FFFFFF"/>
              </a:solidFill>
              <a:latin typeface="Open Sans"/>
              <a:ea typeface="Open Sans"/>
              <a:cs typeface="Open Sans"/>
              <a:sym typeface="Open Sans"/>
            </a:endParaRPr>
          </a:p>
          <a:p>
            <a:pPr indent="-311150" lvl="0" marL="457200" rtl="0" algn="l">
              <a:lnSpc>
                <a:spcPct val="115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Areas of Possible Improvement (recommendation &amp; pain point)</a:t>
            </a:r>
            <a:endParaRPr b="1" sz="13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300">
                <a:solidFill>
                  <a:srgbClr val="FFFFFF"/>
                </a:solidFill>
                <a:latin typeface="Open Sans"/>
                <a:ea typeface="Open Sans"/>
                <a:cs typeface="Open Sans"/>
                <a:sym typeface="Open Sans"/>
              </a:rPr>
              <a:t>Mechanism:</a:t>
            </a:r>
            <a:endParaRPr b="1" sz="13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300">
                <a:solidFill>
                  <a:srgbClr val="FFFFFF"/>
                </a:solidFill>
                <a:latin typeface="Open Sans"/>
                <a:ea typeface="Open Sans"/>
                <a:cs typeface="Open Sans"/>
                <a:sym typeface="Open Sans"/>
              </a:rPr>
              <a:t>9 Selected Participants invited via LINE with Google Forms </a:t>
            </a:r>
            <a:endParaRPr sz="1300">
              <a:solidFill>
                <a:srgbClr val="FFFFFF"/>
              </a:solidFill>
              <a:latin typeface="Open Sans"/>
              <a:ea typeface="Open Sans"/>
              <a:cs typeface="Open Sans"/>
              <a:sym typeface="Open Sans"/>
            </a:endParaRPr>
          </a:p>
          <a:p>
            <a:pPr indent="0" lvl="0" marL="0" rtl="0" algn="l">
              <a:lnSpc>
                <a:spcPct val="115000"/>
              </a:lnSpc>
              <a:spcBef>
                <a:spcPts val="1000"/>
              </a:spcBef>
              <a:spcAft>
                <a:spcPts val="1000"/>
              </a:spcAft>
              <a:buNone/>
            </a:pPr>
            <a:r>
              <a:rPr b="1" lang="en" sz="1300">
                <a:solidFill>
                  <a:srgbClr val="FFFFFF"/>
                </a:solidFill>
                <a:latin typeface="Open Sans"/>
                <a:ea typeface="Open Sans"/>
                <a:cs typeface="Open Sans"/>
                <a:sym typeface="Open Sans"/>
              </a:rPr>
              <a:t>Survey Link: </a:t>
            </a:r>
            <a:r>
              <a:rPr lang="en" sz="1300" u="sng">
                <a:solidFill>
                  <a:schemeClr val="hlink"/>
                </a:solidFill>
                <a:latin typeface="Open Sans"/>
                <a:ea typeface="Open Sans"/>
                <a:cs typeface="Open Sans"/>
                <a:sym typeface="Open Sans"/>
                <a:hlinkClick r:id="rId4"/>
              </a:rPr>
              <a:t>https://forms.gle/CGY43uJBxxjjbM3b7</a:t>
            </a:r>
            <a:r>
              <a:rPr lang="en" sz="1300">
                <a:solidFill>
                  <a:schemeClr val="lt1"/>
                </a:solidFill>
                <a:latin typeface="Open Sans"/>
                <a:ea typeface="Open Sans"/>
                <a:cs typeface="Open Sans"/>
                <a:sym typeface="Open Sans"/>
              </a:rPr>
              <a:t> </a:t>
            </a:r>
            <a:endParaRPr b="1" sz="1300">
              <a:solidFill>
                <a:srgbClr val="FFFFFF"/>
              </a:solidFill>
              <a:latin typeface="Open Sans"/>
              <a:ea typeface="Open Sans"/>
              <a:cs typeface="Open Sans"/>
              <a:sym typeface="Open Sans"/>
            </a:endParaRPr>
          </a:p>
        </p:txBody>
      </p:sp>
      <p:sp>
        <p:nvSpPr>
          <p:cNvPr id="155" name="Google Shape;155;p21"/>
          <p:cNvSpPr txBox="1"/>
          <p:nvPr>
            <p:ph idx="4294967295" type="ctrTitle"/>
          </p:nvPr>
        </p:nvSpPr>
        <p:spPr>
          <a:xfrm>
            <a:off x="4624600" y="239200"/>
            <a:ext cx="4618200" cy="7659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3600">
                <a:solidFill>
                  <a:srgbClr val="A64D79"/>
                </a:solidFill>
                <a:latin typeface="Amatic SC"/>
                <a:ea typeface="Amatic SC"/>
                <a:cs typeface="Amatic SC"/>
                <a:sym typeface="Amatic SC"/>
              </a:rPr>
              <a:t>Survey Result &amp; Conclusion</a:t>
            </a:r>
            <a:endParaRPr sz="2000">
              <a:solidFill>
                <a:srgbClr val="A64D79"/>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